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1.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4.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 id="2147483672" r:id="rId2"/>
    <p:sldMasterId id="2147483690" r:id="rId3"/>
    <p:sldMasterId id="2147483720" r:id="rId4"/>
    <p:sldMasterId id="2147483749" r:id="rId5"/>
    <p:sldMasterId id="2147483779" r:id="rId6"/>
    <p:sldMasterId id="2147483791" r:id="rId7"/>
    <p:sldMasterId id="2147483809" r:id="rId8"/>
    <p:sldMasterId id="2147483821" r:id="rId9"/>
    <p:sldMasterId id="2147483833" r:id="rId10"/>
    <p:sldMasterId id="2147483845" r:id="rId11"/>
    <p:sldMasterId id="2147483857" r:id="rId12"/>
    <p:sldMasterId id="2147483896" r:id="rId13"/>
    <p:sldMasterId id="2147483913" r:id="rId14"/>
    <p:sldMasterId id="2147483937" r:id="rId15"/>
    <p:sldMasterId id="2147483955" r:id="rId16"/>
  </p:sldMasterIdLst>
  <p:sldIdLst>
    <p:sldId id="256" r:id="rId17"/>
    <p:sldId id="257" r:id="rId18"/>
    <p:sldId id="258" r:id="rId19"/>
    <p:sldId id="259" r:id="rId20"/>
    <p:sldId id="260" r:id="rId21"/>
    <p:sldId id="261" r:id="rId22"/>
    <p:sldId id="262" r:id="rId23"/>
    <p:sldId id="277" r:id="rId24"/>
    <p:sldId id="263" r:id="rId25"/>
    <p:sldId id="264" r:id="rId26"/>
    <p:sldId id="265" r:id="rId27"/>
    <p:sldId id="266" r:id="rId28"/>
    <p:sldId id="267" r:id="rId29"/>
    <p:sldId id="268" r:id="rId30"/>
    <p:sldId id="269" r:id="rId31"/>
    <p:sldId id="270" r:id="rId32"/>
    <p:sldId id="272" r:id="rId33"/>
    <p:sldId id="271" r:id="rId34"/>
    <p:sldId id="273" r:id="rId35"/>
    <p:sldId id="274" r:id="rId36"/>
    <p:sldId id="275" r:id="rId37"/>
    <p:sldId id="27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6" d="100"/>
          <a:sy n="76" d="100"/>
        </p:scale>
        <p:origin x="94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presProps" Target="presProps.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F3610-EAFC-4B3C-ADD9-22A2810A7CC7}"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1BCD342-74ED-4846-8696-CDCACFE64CEF}">
      <dgm:prSet/>
      <dgm:spPr/>
      <dgm:t>
        <a:bodyPr/>
        <a:lstStyle/>
        <a:p>
          <a:pPr>
            <a:lnSpc>
              <a:spcPct val="100000"/>
            </a:lnSpc>
          </a:pPr>
          <a:r>
            <a:rPr lang="en-US"/>
            <a:t>Dataset Source: Kaggle</a:t>
          </a:r>
        </a:p>
      </dgm:t>
    </dgm:pt>
    <dgm:pt modelId="{68CD7898-D525-48BC-9990-27969A0CAF87}" type="parTrans" cxnId="{714C8AE6-CC5E-4B4F-A85F-38017DA90CB2}">
      <dgm:prSet/>
      <dgm:spPr/>
      <dgm:t>
        <a:bodyPr/>
        <a:lstStyle/>
        <a:p>
          <a:endParaRPr lang="en-US"/>
        </a:p>
      </dgm:t>
    </dgm:pt>
    <dgm:pt modelId="{64214578-67CC-4A27-A800-68386C76A9DB}" type="sibTrans" cxnId="{714C8AE6-CC5E-4B4F-A85F-38017DA90CB2}">
      <dgm:prSet/>
      <dgm:spPr/>
      <dgm:t>
        <a:bodyPr/>
        <a:lstStyle/>
        <a:p>
          <a:endParaRPr lang="en-US"/>
        </a:p>
      </dgm:t>
    </dgm:pt>
    <dgm:pt modelId="{3B227340-8299-4C92-8F7E-880E28E99921}">
      <dgm:prSet/>
      <dgm:spPr/>
      <dgm:t>
        <a:bodyPr/>
        <a:lstStyle/>
        <a:p>
          <a:pPr>
            <a:lnSpc>
              <a:spcPct val="100000"/>
            </a:lnSpc>
          </a:pPr>
          <a:r>
            <a:rPr lang="en-US"/>
            <a:t>Name: Bone Fracture Multi Region X-Ray Data</a:t>
          </a:r>
        </a:p>
      </dgm:t>
    </dgm:pt>
    <dgm:pt modelId="{E901E440-2D09-4B4E-9404-46E9DDB30C00}" type="parTrans" cxnId="{501ED24C-4C94-43F0-AC27-34F9F8755AEF}">
      <dgm:prSet/>
      <dgm:spPr/>
      <dgm:t>
        <a:bodyPr/>
        <a:lstStyle/>
        <a:p>
          <a:endParaRPr lang="en-US"/>
        </a:p>
      </dgm:t>
    </dgm:pt>
    <dgm:pt modelId="{AD62EE02-515A-496D-BB82-B3D00973AE31}" type="sibTrans" cxnId="{501ED24C-4C94-43F0-AC27-34F9F8755AEF}">
      <dgm:prSet/>
      <dgm:spPr/>
      <dgm:t>
        <a:bodyPr/>
        <a:lstStyle/>
        <a:p>
          <a:endParaRPr lang="en-US"/>
        </a:p>
      </dgm:t>
    </dgm:pt>
    <dgm:pt modelId="{8C978D15-1F03-461A-83E3-E78A638E3AB2}">
      <dgm:prSet/>
      <dgm:spPr/>
      <dgm:t>
        <a:bodyPr/>
        <a:lstStyle/>
        <a:p>
          <a:pPr>
            <a:lnSpc>
              <a:spcPct val="100000"/>
            </a:lnSpc>
          </a:pPr>
          <a:r>
            <a:rPr lang="en-US"/>
            <a:t>Consists of 10,580 radiographic images of X-Ray</a:t>
          </a:r>
        </a:p>
      </dgm:t>
    </dgm:pt>
    <dgm:pt modelId="{D2892A44-D683-4C05-8627-01339EC03737}" type="parTrans" cxnId="{9BA56CBA-3BEC-4C27-9027-7210BA9BE922}">
      <dgm:prSet/>
      <dgm:spPr/>
      <dgm:t>
        <a:bodyPr/>
        <a:lstStyle/>
        <a:p>
          <a:endParaRPr lang="en-US"/>
        </a:p>
      </dgm:t>
    </dgm:pt>
    <dgm:pt modelId="{786435BD-849F-439F-90BD-433AA842A3AB}" type="sibTrans" cxnId="{9BA56CBA-3BEC-4C27-9027-7210BA9BE922}">
      <dgm:prSet/>
      <dgm:spPr/>
      <dgm:t>
        <a:bodyPr/>
        <a:lstStyle/>
        <a:p>
          <a:endParaRPr lang="en-US"/>
        </a:p>
      </dgm:t>
    </dgm:pt>
    <dgm:pt modelId="{8528E519-C3CB-4297-A9AD-B4EA6F650380}">
      <dgm:prSet/>
      <dgm:spPr/>
      <dgm:t>
        <a:bodyPr/>
        <a:lstStyle/>
        <a:p>
          <a:pPr>
            <a:lnSpc>
              <a:spcPct val="100000"/>
            </a:lnSpc>
          </a:pPr>
          <a:r>
            <a:rPr lang="en-US"/>
            <a:t>Training Data: 9246 Images</a:t>
          </a:r>
        </a:p>
      </dgm:t>
    </dgm:pt>
    <dgm:pt modelId="{B8BDD6EE-2C75-45F9-8167-A99BB400B158}" type="parTrans" cxnId="{B06702E2-495F-492E-A907-AD66BE445151}">
      <dgm:prSet/>
      <dgm:spPr/>
      <dgm:t>
        <a:bodyPr/>
        <a:lstStyle/>
        <a:p>
          <a:endParaRPr lang="en-US"/>
        </a:p>
      </dgm:t>
    </dgm:pt>
    <dgm:pt modelId="{A81DCAF8-AFB3-4D43-8573-F4943A8FA051}" type="sibTrans" cxnId="{B06702E2-495F-492E-A907-AD66BE445151}">
      <dgm:prSet/>
      <dgm:spPr/>
      <dgm:t>
        <a:bodyPr/>
        <a:lstStyle/>
        <a:p>
          <a:endParaRPr lang="en-US"/>
        </a:p>
      </dgm:t>
    </dgm:pt>
    <dgm:pt modelId="{99F9DF37-7CDE-4CE9-A915-0759BC01F856}">
      <dgm:prSet/>
      <dgm:spPr/>
      <dgm:t>
        <a:bodyPr/>
        <a:lstStyle/>
        <a:p>
          <a:pPr>
            <a:lnSpc>
              <a:spcPct val="100000"/>
            </a:lnSpc>
          </a:pPr>
          <a:r>
            <a:rPr lang="en-US"/>
            <a:t>Validation Data: 828 Images </a:t>
          </a:r>
        </a:p>
      </dgm:t>
    </dgm:pt>
    <dgm:pt modelId="{EC4C337E-E0A7-43BF-BB72-ACCDC62D3CAF}" type="parTrans" cxnId="{1124ADA9-AF3E-4FB2-83A3-CEEA2AD87CAF}">
      <dgm:prSet/>
      <dgm:spPr/>
      <dgm:t>
        <a:bodyPr/>
        <a:lstStyle/>
        <a:p>
          <a:endParaRPr lang="en-US"/>
        </a:p>
      </dgm:t>
    </dgm:pt>
    <dgm:pt modelId="{CF445DEE-F78F-4A9B-BBAF-8EC4B18DC524}" type="sibTrans" cxnId="{1124ADA9-AF3E-4FB2-83A3-CEEA2AD87CAF}">
      <dgm:prSet/>
      <dgm:spPr/>
      <dgm:t>
        <a:bodyPr/>
        <a:lstStyle/>
        <a:p>
          <a:endParaRPr lang="en-US"/>
        </a:p>
      </dgm:t>
    </dgm:pt>
    <dgm:pt modelId="{145377A9-4301-4682-86D0-301007F7B2E3}">
      <dgm:prSet/>
      <dgm:spPr/>
      <dgm:t>
        <a:bodyPr/>
        <a:lstStyle/>
        <a:p>
          <a:pPr>
            <a:lnSpc>
              <a:spcPct val="100000"/>
            </a:lnSpc>
          </a:pPr>
          <a:r>
            <a:rPr lang="en-US"/>
            <a:t>Test Data: 506 Images</a:t>
          </a:r>
        </a:p>
      </dgm:t>
    </dgm:pt>
    <dgm:pt modelId="{3E45B794-6A5D-45EE-979B-8529533B7939}" type="parTrans" cxnId="{38628221-B3E7-46B5-8A89-851FFE3D8EE0}">
      <dgm:prSet/>
      <dgm:spPr/>
      <dgm:t>
        <a:bodyPr/>
        <a:lstStyle/>
        <a:p>
          <a:endParaRPr lang="en-US"/>
        </a:p>
      </dgm:t>
    </dgm:pt>
    <dgm:pt modelId="{7C92AA12-B37A-4666-919D-273B7ACB72D0}" type="sibTrans" cxnId="{38628221-B3E7-46B5-8A89-851FFE3D8EE0}">
      <dgm:prSet/>
      <dgm:spPr/>
      <dgm:t>
        <a:bodyPr/>
        <a:lstStyle/>
        <a:p>
          <a:endParaRPr lang="en-US"/>
        </a:p>
      </dgm:t>
    </dgm:pt>
    <dgm:pt modelId="{CD8CB02C-D9BE-43E2-9B94-D6FD2F6A2F73}" type="pres">
      <dgm:prSet presAssocID="{990F3610-EAFC-4B3C-ADD9-22A2810A7CC7}" presName="root" presStyleCnt="0">
        <dgm:presLayoutVars>
          <dgm:dir/>
          <dgm:resizeHandles val="exact"/>
        </dgm:presLayoutVars>
      </dgm:prSet>
      <dgm:spPr/>
    </dgm:pt>
    <dgm:pt modelId="{315B6E9B-C9A0-4480-8DA6-33746F795079}" type="pres">
      <dgm:prSet presAssocID="{81BCD342-74ED-4846-8696-CDCACFE64CEF}" presName="compNode" presStyleCnt="0"/>
      <dgm:spPr/>
    </dgm:pt>
    <dgm:pt modelId="{E256C40A-0CD0-4AA4-83A2-AA9B8FAC7990}" type="pres">
      <dgm:prSet presAssocID="{81BCD342-74ED-4846-8696-CDCACFE64CEF}" presName="bgRect" presStyleLbl="bgShp" presStyleIdx="0" presStyleCnt="6"/>
      <dgm:spPr/>
    </dgm:pt>
    <dgm:pt modelId="{259E8C14-5A95-4917-9873-9AE1816EA237}" type="pres">
      <dgm:prSet presAssocID="{81BCD342-74ED-4846-8696-CDCACFE64C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9C2CEA2-F4AD-4338-A60D-D16B827223F8}" type="pres">
      <dgm:prSet presAssocID="{81BCD342-74ED-4846-8696-CDCACFE64CEF}" presName="spaceRect" presStyleCnt="0"/>
      <dgm:spPr/>
    </dgm:pt>
    <dgm:pt modelId="{93F94595-ABA3-4B6D-A07F-0B6FD530AAE1}" type="pres">
      <dgm:prSet presAssocID="{81BCD342-74ED-4846-8696-CDCACFE64CEF}" presName="parTx" presStyleLbl="revTx" presStyleIdx="0" presStyleCnt="6">
        <dgm:presLayoutVars>
          <dgm:chMax val="0"/>
          <dgm:chPref val="0"/>
        </dgm:presLayoutVars>
      </dgm:prSet>
      <dgm:spPr/>
    </dgm:pt>
    <dgm:pt modelId="{1D80DFC9-291B-4376-BD4D-8DBDBBDE23F5}" type="pres">
      <dgm:prSet presAssocID="{64214578-67CC-4A27-A800-68386C76A9DB}" presName="sibTrans" presStyleCnt="0"/>
      <dgm:spPr/>
    </dgm:pt>
    <dgm:pt modelId="{1581CE73-DA87-479F-A4D8-FCE263A7E513}" type="pres">
      <dgm:prSet presAssocID="{3B227340-8299-4C92-8F7E-880E28E99921}" presName="compNode" presStyleCnt="0"/>
      <dgm:spPr/>
    </dgm:pt>
    <dgm:pt modelId="{3B92EB43-CF7F-49C2-8826-16FC9D752826}" type="pres">
      <dgm:prSet presAssocID="{3B227340-8299-4C92-8F7E-880E28E99921}" presName="bgRect" presStyleLbl="bgShp" presStyleIdx="1" presStyleCnt="6"/>
      <dgm:spPr/>
    </dgm:pt>
    <dgm:pt modelId="{715C714F-E968-4FB0-BBD7-81137B5AFBCB}" type="pres">
      <dgm:prSet presAssocID="{3B227340-8299-4C92-8F7E-880E28E9992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ne"/>
        </a:ext>
      </dgm:extLst>
    </dgm:pt>
    <dgm:pt modelId="{CE9EF5A5-8415-4CA7-B1A3-AC46FE6F6403}" type="pres">
      <dgm:prSet presAssocID="{3B227340-8299-4C92-8F7E-880E28E99921}" presName="spaceRect" presStyleCnt="0"/>
      <dgm:spPr/>
    </dgm:pt>
    <dgm:pt modelId="{B7809305-446A-4CFD-B4B7-09221AD14B5E}" type="pres">
      <dgm:prSet presAssocID="{3B227340-8299-4C92-8F7E-880E28E99921}" presName="parTx" presStyleLbl="revTx" presStyleIdx="1" presStyleCnt="6">
        <dgm:presLayoutVars>
          <dgm:chMax val="0"/>
          <dgm:chPref val="0"/>
        </dgm:presLayoutVars>
      </dgm:prSet>
      <dgm:spPr/>
    </dgm:pt>
    <dgm:pt modelId="{0F2A745D-2F78-4AA2-A8F5-F6D7173A2441}" type="pres">
      <dgm:prSet presAssocID="{AD62EE02-515A-496D-BB82-B3D00973AE31}" presName="sibTrans" presStyleCnt="0"/>
      <dgm:spPr/>
    </dgm:pt>
    <dgm:pt modelId="{D6E5D4E2-00E4-4478-832F-038D0A478DA6}" type="pres">
      <dgm:prSet presAssocID="{8C978D15-1F03-461A-83E3-E78A638E3AB2}" presName="compNode" presStyleCnt="0"/>
      <dgm:spPr/>
    </dgm:pt>
    <dgm:pt modelId="{3B5FA763-4777-4ACD-90D6-A73B074F2AC4}" type="pres">
      <dgm:prSet presAssocID="{8C978D15-1F03-461A-83E3-E78A638E3AB2}" presName="bgRect" presStyleLbl="bgShp" presStyleIdx="2" presStyleCnt="6"/>
      <dgm:spPr/>
    </dgm:pt>
    <dgm:pt modelId="{B4F630E0-6F44-42E2-8508-60F2FDA452E9}" type="pres">
      <dgm:prSet presAssocID="{8C978D15-1F03-461A-83E3-E78A638E3A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Sign"/>
        </a:ext>
      </dgm:extLst>
    </dgm:pt>
    <dgm:pt modelId="{E6C5075C-0CA8-49B1-A470-CAC4DAE45A6C}" type="pres">
      <dgm:prSet presAssocID="{8C978D15-1F03-461A-83E3-E78A638E3AB2}" presName="spaceRect" presStyleCnt="0"/>
      <dgm:spPr/>
    </dgm:pt>
    <dgm:pt modelId="{8E8883F9-1051-4580-80BF-60407F300694}" type="pres">
      <dgm:prSet presAssocID="{8C978D15-1F03-461A-83E3-E78A638E3AB2}" presName="parTx" presStyleLbl="revTx" presStyleIdx="2" presStyleCnt="6">
        <dgm:presLayoutVars>
          <dgm:chMax val="0"/>
          <dgm:chPref val="0"/>
        </dgm:presLayoutVars>
      </dgm:prSet>
      <dgm:spPr/>
    </dgm:pt>
    <dgm:pt modelId="{B5A7BAEB-2BAB-49AE-A601-507B0D06DF80}" type="pres">
      <dgm:prSet presAssocID="{786435BD-849F-439F-90BD-433AA842A3AB}" presName="sibTrans" presStyleCnt="0"/>
      <dgm:spPr/>
    </dgm:pt>
    <dgm:pt modelId="{3745430F-4658-4604-9E1B-1FD9B100EFF0}" type="pres">
      <dgm:prSet presAssocID="{8528E519-C3CB-4297-A9AD-B4EA6F650380}" presName="compNode" presStyleCnt="0"/>
      <dgm:spPr/>
    </dgm:pt>
    <dgm:pt modelId="{ED0363A5-BAE3-4C6A-8DC2-853E70A382EA}" type="pres">
      <dgm:prSet presAssocID="{8528E519-C3CB-4297-A9AD-B4EA6F650380}" presName="bgRect" presStyleLbl="bgShp" presStyleIdx="3" presStyleCnt="6"/>
      <dgm:spPr/>
    </dgm:pt>
    <dgm:pt modelId="{E05358C6-0037-4C89-9138-5DB5404238B8}" type="pres">
      <dgm:prSet presAssocID="{8528E519-C3CB-4297-A9AD-B4EA6F65038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2851A110-2D7B-46B7-A152-8BF16956488A}" type="pres">
      <dgm:prSet presAssocID="{8528E519-C3CB-4297-A9AD-B4EA6F650380}" presName="spaceRect" presStyleCnt="0"/>
      <dgm:spPr/>
    </dgm:pt>
    <dgm:pt modelId="{C6CBFF78-8D56-4267-9EF5-C2AFFED945DA}" type="pres">
      <dgm:prSet presAssocID="{8528E519-C3CB-4297-A9AD-B4EA6F650380}" presName="parTx" presStyleLbl="revTx" presStyleIdx="3" presStyleCnt="6">
        <dgm:presLayoutVars>
          <dgm:chMax val="0"/>
          <dgm:chPref val="0"/>
        </dgm:presLayoutVars>
      </dgm:prSet>
      <dgm:spPr/>
    </dgm:pt>
    <dgm:pt modelId="{C5D31D52-2BCB-49DF-879D-D21D0A98E5DD}" type="pres">
      <dgm:prSet presAssocID="{A81DCAF8-AFB3-4D43-8573-F4943A8FA051}" presName="sibTrans" presStyleCnt="0"/>
      <dgm:spPr/>
    </dgm:pt>
    <dgm:pt modelId="{76A79F86-DCBF-4A47-B549-280B00CA23ED}" type="pres">
      <dgm:prSet presAssocID="{99F9DF37-7CDE-4CE9-A915-0759BC01F856}" presName="compNode" presStyleCnt="0"/>
      <dgm:spPr/>
    </dgm:pt>
    <dgm:pt modelId="{33D54808-03F7-4745-95E9-DE8A0C99C2A1}" type="pres">
      <dgm:prSet presAssocID="{99F9DF37-7CDE-4CE9-A915-0759BC01F856}" presName="bgRect" presStyleLbl="bgShp" presStyleIdx="4" presStyleCnt="6"/>
      <dgm:spPr/>
    </dgm:pt>
    <dgm:pt modelId="{43D23392-152B-4A7F-9EC0-52C96F6AFCAA}" type="pres">
      <dgm:prSet presAssocID="{99F9DF37-7CDE-4CE9-A915-0759BC01F85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DD4317B8-7966-4C7F-B84E-F0BD3DC6F4C5}" type="pres">
      <dgm:prSet presAssocID="{99F9DF37-7CDE-4CE9-A915-0759BC01F856}" presName="spaceRect" presStyleCnt="0"/>
      <dgm:spPr/>
    </dgm:pt>
    <dgm:pt modelId="{820B2B36-DA39-47D3-8D76-C96E65D2DAEA}" type="pres">
      <dgm:prSet presAssocID="{99F9DF37-7CDE-4CE9-A915-0759BC01F856}" presName="parTx" presStyleLbl="revTx" presStyleIdx="4" presStyleCnt="6">
        <dgm:presLayoutVars>
          <dgm:chMax val="0"/>
          <dgm:chPref val="0"/>
        </dgm:presLayoutVars>
      </dgm:prSet>
      <dgm:spPr/>
    </dgm:pt>
    <dgm:pt modelId="{5EFBAD77-9111-4529-8924-52FAC8F16EFB}" type="pres">
      <dgm:prSet presAssocID="{CF445DEE-F78F-4A9B-BBAF-8EC4B18DC524}" presName="sibTrans" presStyleCnt="0"/>
      <dgm:spPr/>
    </dgm:pt>
    <dgm:pt modelId="{AD99A8AE-2D35-4064-934D-9EEB50473270}" type="pres">
      <dgm:prSet presAssocID="{145377A9-4301-4682-86D0-301007F7B2E3}" presName="compNode" presStyleCnt="0"/>
      <dgm:spPr/>
    </dgm:pt>
    <dgm:pt modelId="{F1B148CF-13EE-4BB1-8CB7-880A05F32B80}" type="pres">
      <dgm:prSet presAssocID="{145377A9-4301-4682-86D0-301007F7B2E3}" presName="bgRect" presStyleLbl="bgShp" presStyleIdx="5" presStyleCnt="6"/>
      <dgm:spPr/>
    </dgm:pt>
    <dgm:pt modelId="{22959D18-B318-4432-BD68-68D9092D2F72}" type="pres">
      <dgm:prSet presAssocID="{145377A9-4301-4682-86D0-301007F7B2E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mage"/>
        </a:ext>
      </dgm:extLst>
    </dgm:pt>
    <dgm:pt modelId="{92E2E3DF-B78E-4DC4-8D76-53FF405684CF}" type="pres">
      <dgm:prSet presAssocID="{145377A9-4301-4682-86D0-301007F7B2E3}" presName="spaceRect" presStyleCnt="0"/>
      <dgm:spPr/>
    </dgm:pt>
    <dgm:pt modelId="{54E8F3F5-C5CC-4D2E-9607-3F2BF8E5D897}" type="pres">
      <dgm:prSet presAssocID="{145377A9-4301-4682-86D0-301007F7B2E3}" presName="parTx" presStyleLbl="revTx" presStyleIdx="5" presStyleCnt="6">
        <dgm:presLayoutVars>
          <dgm:chMax val="0"/>
          <dgm:chPref val="0"/>
        </dgm:presLayoutVars>
      </dgm:prSet>
      <dgm:spPr/>
    </dgm:pt>
  </dgm:ptLst>
  <dgm:cxnLst>
    <dgm:cxn modelId="{06389102-964E-493B-AD4F-5F948F7EED50}" type="presOf" srcId="{8528E519-C3CB-4297-A9AD-B4EA6F650380}" destId="{C6CBFF78-8D56-4267-9EF5-C2AFFED945DA}" srcOrd="0" destOrd="0" presId="urn:microsoft.com/office/officeart/2018/2/layout/IconVerticalSolidList"/>
    <dgm:cxn modelId="{AA521A0B-8710-45DF-8DF2-3B1DD074F3E5}" type="presOf" srcId="{990F3610-EAFC-4B3C-ADD9-22A2810A7CC7}" destId="{CD8CB02C-D9BE-43E2-9B94-D6FD2F6A2F73}" srcOrd="0" destOrd="0" presId="urn:microsoft.com/office/officeart/2018/2/layout/IconVerticalSolidList"/>
    <dgm:cxn modelId="{38628221-B3E7-46B5-8A89-851FFE3D8EE0}" srcId="{990F3610-EAFC-4B3C-ADD9-22A2810A7CC7}" destId="{145377A9-4301-4682-86D0-301007F7B2E3}" srcOrd="5" destOrd="0" parTransId="{3E45B794-6A5D-45EE-979B-8529533B7939}" sibTransId="{7C92AA12-B37A-4666-919D-273B7ACB72D0}"/>
    <dgm:cxn modelId="{C105CA22-D457-41CF-B787-D699F50CE48A}" type="presOf" srcId="{145377A9-4301-4682-86D0-301007F7B2E3}" destId="{54E8F3F5-C5CC-4D2E-9607-3F2BF8E5D897}" srcOrd="0" destOrd="0" presId="urn:microsoft.com/office/officeart/2018/2/layout/IconVerticalSolidList"/>
    <dgm:cxn modelId="{501ED24C-4C94-43F0-AC27-34F9F8755AEF}" srcId="{990F3610-EAFC-4B3C-ADD9-22A2810A7CC7}" destId="{3B227340-8299-4C92-8F7E-880E28E99921}" srcOrd="1" destOrd="0" parTransId="{E901E440-2D09-4B4E-9404-46E9DDB30C00}" sibTransId="{AD62EE02-515A-496D-BB82-B3D00973AE31}"/>
    <dgm:cxn modelId="{38ABB351-62FB-4D9A-9601-B4FD1F94C10F}" type="presOf" srcId="{81BCD342-74ED-4846-8696-CDCACFE64CEF}" destId="{93F94595-ABA3-4B6D-A07F-0B6FD530AAE1}" srcOrd="0" destOrd="0" presId="urn:microsoft.com/office/officeart/2018/2/layout/IconVerticalSolidList"/>
    <dgm:cxn modelId="{6DF8167B-FA73-4AF4-BE88-8E37CD69F48C}" type="presOf" srcId="{8C978D15-1F03-461A-83E3-E78A638E3AB2}" destId="{8E8883F9-1051-4580-80BF-60407F300694}" srcOrd="0" destOrd="0" presId="urn:microsoft.com/office/officeart/2018/2/layout/IconVerticalSolidList"/>
    <dgm:cxn modelId="{C098CFA7-7C74-49FB-9E93-57246B01A7F7}" type="presOf" srcId="{99F9DF37-7CDE-4CE9-A915-0759BC01F856}" destId="{820B2B36-DA39-47D3-8D76-C96E65D2DAEA}" srcOrd="0" destOrd="0" presId="urn:microsoft.com/office/officeart/2018/2/layout/IconVerticalSolidList"/>
    <dgm:cxn modelId="{1124ADA9-AF3E-4FB2-83A3-CEEA2AD87CAF}" srcId="{990F3610-EAFC-4B3C-ADD9-22A2810A7CC7}" destId="{99F9DF37-7CDE-4CE9-A915-0759BC01F856}" srcOrd="4" destOrd="0" parTransId="{EC4C337E-E0A7-43BF-BB72-ACCDC62D3CAF}" sibTransId="{CF445DEE-F78F-4A9B-BBAF-8EC4B18DC524}"/>
    <dgm:cxn modelId="{9BA56CBA-3BEC-4C27-9027-7210BA9BE922}" srcId="{990F3610-EAFC-4B3C-ADD9-22A2810A7CC7}" destId="{8C978D15-1F03-461A-83E3-E78A638E3AB2}" srcOrd="2" destOrd="0" parTransId="{D2892A44-D683-4C05-8627-01339EC03737}" sibTransId="{786435BD-849F-439F-90BD-433AA842A3AB}"/>
    <dgm:cxn modelId="{BDE046E1-6C4B-4A53-B7C7-266D9CCB3CD0}" type="presOf" srcId="{3B227340-8299-4C92-8F7E-880E28E99921}" destId="{B7809305-446A-4CFD-B4B7-09221AD14B5E}" srcOrd="0" destOrd="0" presId="urn:microsoft.com/office/officeart/2018/2/layout/IconVerticalSolidList"/>
    <dgm:cxn modelId="{B06702E2-495F-492E-A907-AD66BE445151}" srcId="{990F3610-EAFC-4B3C-ADD9-22A2810A7CC7}" destId="{8528E519-C3CB-4297-A9AD-B4EA6F650380}" srcOrd="3" destOrd="0" parTransId="{B8BDD6EE-2C75-45F9-8167-A99BB400B158}" sibTransId="{A81DCAF8-AFB3-4D43-8573-F4943A8FA051}"/>
    <dgm:cxn modelId="{714C8AE6-CC5E-4B4F-A85F-38017DA90CB2}" srcId="{990F3610-EAFC-4B3C-ADD9-22A2810A7CC7}" destId="{81BCD342-74ED-4846-8696-CDCACFE64CEF}" srcOrd="0" destOrd="0" parTransId="{68CD7898-D525-48BC-9990-27969A0CAF87}" sibTransId="{64214578-67CC-4A27-A800-68386C76A9DB}"/>
    <dgm:cxn modelId="{8AE2B533-9A49-4F91-B76E-7842ACF267F4}" type="presParOf" srcId="{CD8CB02C-D9BE-43E2-9B94-D6FD2F6A2F73}" destId="{315B6E9B-C9A0-4480-8DA6-33746F795079}" srcOrd="0" destOrd="0" presId="urn:microsoft.com/office/officeart/2018/2/layout/IconVerticalSolidList"/>
    <dgm:cxn modelId="{7D039E33-93D4-447D-953D-4780D82405E4}" type="presParOf" srcId="{315B6E9B-C9A0-4480-8DA6-33746F795079}" destId="{E256C40A-0CD0-4AA4-83A2-AA9B8FAC7990}" srcOrd="0" destOrd="0" presId="urn:microsoft.com/office/officeart/2018/2/layout/IconVerticalSolidList"/>
    <dgm:cxn modelId="{AA98EDE8-61B6-4FF0-B60B-F311EA5F4354}" type="presParOf" srcId="{315B6E9B-C9A0-4480-8DA6-33746F795079}" destId="{259E8C14-5A95-4917-9873-9AE1816EA237}" srcOrd="1" destOrd="0" presId="urn:microsoft.com/office/officeart/2018/2/layout/IconVerticalSolidList"/>
    <dgm:cxn modelId="{144301F7-FB16-4EA5-91B2-7E98EA950C95}" type="presParOf" srcId="{315B6E9B-C9A0-4480-8DA6-33746F795079}" destId="{09C2CEA2-F4AD-4338-A60D-D16B827223F8}" srcOrd="2" destOrd="0" presId="urn:microsoft.com/office/officeart/2018/2/layout/IconVerticalSolidList"/>
    <dgm:cxn modelId="{A416B8E8-908A-4A32-B2B4-4F743F4B11B6}" type="presParOf" srcId="{315B6E9B-C9A0-4480-8DA6-33746F795079}" destId="{93F94595-ABA3-4B6D-A07F-0B6FD530AAE1}" srcOrd="3" destOrd="0" presId="urn:microsoft.com/office/officeart/2018/2/layout/IconVerticalSolidList"/>
    <dgm:cxn modelId="{7EE1D93B-C1A3-4220-98FC-7F57716C972F}" type="presParOf" srcId="{CD8CB02C-D9BE-43E2-9B94-D6FD2F6A2F73}" destId="{1D80DFC9-291B-4376-BD4D-8DBDBBDE23F5}" srcOrd="1" destOrd="0" presId="urn:microsoft.com/office/officeart/2018/2/layout/IconVerticalSolidList"/>
    <dgm:cxn modelId="{04A2DC96-AFBA-4493-9786-3C71A1497707}" type="presParOf" srcId="{CD8CB02C-D9BE-43E2-9B94-D6FD2F6A2F73}" destId="{1581CE73-DA87-479F-A4D8-FCE263A7E513}" srcOrd="2" destOrd="0" presId="urn:microsoft.com/office/officeart/2018/2/layout/IconVerticalSolidList"/>
    <dgm:cxn modelId="{FB812BFE-6770-41F1-9DA1-5B6D5611FB85}" type="presParOf" srcId="{1581CE73-DA87-479F-A4D8-FCE263A7E513}" destId="{3B92EB43-CF7F-49C2-8826-16FC9D752826}" srcOrd="0" destOrd="0" presId="urn:microsoft.com/office/officeart/2018/2/layout/IconVerticalSolidList"/>
    <dgm:cxn modelId="{0DAFE7F5-B32A-45DE-83CE-036C69C1477F}" type="presParOf" srcId="{1581CE73-DA87-479F-A4D8-FCE263A7E513}" destId="{715C714F-E968-4FB0-BBD7-81137B5AFBCB}" srcOrd="1" destOrd="0" presId="urn:microsoft.com/office/officeart/2018/2/layout/IconVerticalSolidList"/>
    <dgm:cxn modelId="{03696ABB-C99B-43F9-A385-90FBD259F4E3}" type="presParOf" srcId="{1581CE73-DA87-479F-A4D8-FCE263A7E513}" destId="{CE9EF5A5-8415-4CA7-B1A3-AC46FE6F6403}" srcOrd="2" destOrd="0" presId="urn:microsoft.com/office/officeart/2018/2/layout/IconVerticalSolidList"/>
    <dgm:cxn modelId="{F8494530-EEAB-4E91-8EE2-6A9267F3ED58}" type="presParOf" srcId="{1581CE73-DA87-479F-A4D8-FCE263A7E513}" destId="{B7809305-446A-4CFD-B4B7-09221AD14B5E}" srcOrd="3" destOrd="0" presId="urn:microsoft.com/office/officeart/2018/2/layout/IconVerticalSolidList"/>
    <dgm:cxn modelId="{B600D0F0-C0AB-41D9-8E8A-4153119749F4}" type="presParOf" srcId="{CD8CB02C-D9BE-43E2-9B94-D6FD2F6A2F73}" destId="{0F2A745D-2F78-4AA2-A8F5-F6D7173A2441}" srcOrd="3" destOrd="0" presId="urn:microsoft.com/office/officeart/2018/2/layout/IconVerticalSolidList"/>
    <dgm:cxn modelId="{39F07E92-D65C-4B29-BB63-5A3E7F92B1E3}" type="presParOf" srcId="{CD8CB02C-D9BE-43E2-9B94-D6FD2F6A2F73}" destId="{D6E5D4E2-00E4-4478-832F-038D0A478DA6}" srcOrd="4" destOrd="0" presId="urn:microsoft.com/office/officeart/2018/2/layout/IconVerticalSolidList"/>
    <dgm:cxn modelId="{4C3EC496-6FF9-4B97-B3CC-862FC96266CD}" type="presParOf" srcId="{D6E5D4E2-00E4-4478-832F-038D0A478DA6}" destId="{3B5FA763-4777-4ACD-90D6-A73B074F2AC4}" srcOrd="0" destOrd="0" presId="urn:microsoft.com/office/officeart/2018/2/layout/IconVerticalSolidList"/>
    <dgm:cxn modelId="{24E3F103-E451-4DD2-9D95-42F5B32589AA}" type="presParOf" srcId="{D6E5D4E2-00E4-4478-832F-038D0A478DA6}" destId="{B4F630E0-6F44-42E2-8508-60F2FDA452E9}" srcOrd="1" destOrd="0" presId="urn:microsoft.com/office/officeart/2018/2/layout/IconVerticalSolidList"/>
    <dgm:cxn modelId="{267F8C35-F501-40BC-9160-4DAD13F8DE2D}" type="presParOf" srcId="{D6E5D4E2-00E4-4478-832F-038D0A478DA6}" destId="{E6C5075C-0CA8-49B1-A470-CAC4DAE45A6C}" srcOrd="2" destOrd="0" presId="urn:microsoft.com/office/officeart/2018/2/layout/IconVerticalSolidList"/>
    <dgm:cxn modelId="{33F5186B-52D2-4041-8752-F48274C1FBCE}" type="presParOf" srcId="{D6E5D4E2-00E4-4478-832F-038D0A478DA6}" destId="{8E8883F9-1051-4580-80BF-60407F300694}" srcOrd="3" destOrd="0" presId="urn:microsoft.com/office/officeart/2018/2/layout/IconVerticalSolidList"/>
    <dgm:cxn modelId="{FC2D7698-F9E7-4E09-97AC-B9099A003471}" type="presParOf" srcId="{CD8CB02C-D9BE-43E2-9B94-D6FD2F6A2F73}" destId="{B5A7BAEB-2BAB-49AE-A601-507B0D06DF80}" srcOrd="5" destOrd="0" presId="urn:microsoft.com/office/officeart/2018/2/layout/IconVerticalSolidList"/>
    <dgm:cxn modelId="{E4A0B66A-8226-496B-97E8-FF6DDF63F7BB}" type="presParOf" srcId="{CD8CB02C-D9BE-43E2-9B94-D6FD2F6A2F73}" destId="{3745430F-4658-4604-9E1B-1FD9B100EFF0}" srcOrd="6" destOrd="0" presId="urn:microsoft.com/office/officeart/2018/2/layout/IconVerticalSolidList"/>
    <dgm:cxn modelId="{FFBB55A1-58DF-4354-9B74-D4D515841722}" type="presParOf" srcId="{3745430F-4658-4604-9E1B-1FD9B100EFF0}" destId="{ED0363A5-BAE3-4C6A-8DC2-853E70A382EA}" srcOrd="0" destOrd="0" presId="urn:microsoft.com/office/officeart/2018/2/layout/IconVerticalSolidList"/>
    <dgm:cxn modelId="{90178F5F-5CB7-48BD-B66E-452480EE6766}" type="presParOf" srcId="{3745430F-4658-4604-9E1B-1FD9B100EFF0}" destId="{E05358C6-0037-4C89-9138-5DB5404238B8}" srcOrd="1" destOrd="0" presId="urn:microsoft.com/office/officeart/2018/2/layout/IconVerticalSolidList"/>
    <dgm:cxn modelId="{B2C38E08-6976-471A-811A-B33D0E237FCE}" type="presParOf" srcId="{3745430F-4658-4604-9E1B-1FD9B100EFF0}" destId="{2851A110-2D7B-46B7-A152-8BF16956488A}" srcOrd="2" destOrd="0" presId="urn:microsoft.com/office/officeart/2018/2/layout/IconVerticalSolidList"/>
    <dgm:cxn modelId="{F402A304-E198-4218-876B-835456B07A33}" type="presParOf" srcId="{3745430F-4658-4604-9E1B-1FD9B100EFF0}" destId="{C6CBFF78-8D56-4267-9EF5-C2AFFED945DA}" srcOrd="3" destOrd="0" presId="urn:microsoft.com/office/officeart/2018/2/layout/IconVerticalSolidList"/>
    <dgm:cxn modelId="{8DB85407-EBE3-426C-86E7-3EAEBA59EAE1}" type="presParOf" srcId="{CD8CB02C-D9BE-43E2-9B94-D6FD2F6A2F73}" destId="{C5D31D52-2BCB-49DF-879D-D21D0A98E5DD}" srcOrd="7" destOrd="0" presId="urn:microsoft.com/office/officeart/2018/2/layout/IconVerticalSolidList"/>
    <dgm:cxn modelId="{4CB2F3C8-90E7-45A8-89B1-59F797F2D526}" type="presParOf" srcId="{CD8CB02C-D9BE-43E2-9B94-D6FD2F6A2F73}" destId="{76A79F86-DCBF-4A47-B549-280B00CA23ED}" srcOrd="8" destOrd="0" presId="urn:microsoft.com/office/officeart/2018/2/layout/IconVerticalSolidList"/>
    <dgm:cxn modelId="{35B1282A-D995-453A-8E04-7BC20E27FF0F}" type="presParOf" srcId="{76A79F86-DCBF-4A47-B549-280B00CA23ED}" destId="{33D54808-03F7-4745-95E9-DE8A0C99C2A1}" srcOrd="0" destOrd="0" presId="urn:microsoft.com/office/officeart/2018/2/layout/IconVerticalSolidList"/>
    <dgm:cxn modelId="{64914708-1A08-40CA-803E-0E4369A2FB0F}" type="presParOf" srcId="{76A79F86-DCBF-4A47-B549-280B00CA23ED}" destId="{43D23392-152B-4A7F-9EC0-52C96F6AFCAA}" srcOrd="1" destOrd="0" presId="urn:microsoft.com/office/officeart/2018/2/layout/IconVerticalSolidList"/>
    <dgm:cxn modelId="{4EB4F910-6597-4EF7-8103-1D4D13CC8760}" type="presParOf" srcId="{76A79F86-DCBF-4A47-B549-280B00CA23ED}" destId="{DD4317B8-7966-4C7F-B84E-F0BD3DC6F4C5}" srcOrd="2" destOrd="0" presId="urn:microsoft.com/office/officeart/2018/2/layout/IconVerticalSolidList"/>
    <dgm:cxn modelId="{174F6B1C-E48D-4D35-9C3E-4E740416C370}" type="presParOf" srcId="{76A79F86-DCBF-4A47-B549-280B00CA23ED}" destId="{820B2B36-DA39-47D3-8D76-C96E65D2DAEA}" srcOrd="3" destOrd="0" presId="urn:microsoft.com/office/officeart/2018/2/layout/IconVerticalSolidList"/>
    <dgm:cxn modelId="{4C01FDC8-4199-4A22-99CE-00A5FF1DA242}" type="presParOf" srcId="{CD8CB02C-D9BE-43E2-9B94-D6FD2F6A2F73}" destId="{5EFBAD77-9111-4529-8924-52FAC8F16EFB}" srcOrd="9" destOrd="0" presId="urn:microsoft.com/office/officeart/2018/2/layout/IconVerticalSolidList"/>
    <dgm:cxn modelId="{74051775-2D68-4B7E-9F5E-0ADE74884480}" type="presParOf" srcId="{CD8CB02C-D9BE-43E2-9B94-D6FD2F6A2F73}" destId="{AD99A8AE-2D35-4064-934D-9EEB50473270}" srcOrd="10" destOrd="0" presId="urn:microsoft.com/office/officeart/2018/2/layout/IconVerticalSolidList"/>
    <dgm:cxn modelId="{09146A88-6D8A-43B3-B46E-53E4342B3DED}" type="presParOf" srcId="{AD99A8AE-2D35-4064-934D-9EEB50473270}" destId="{F1B148CF-13EE-4BB1-8CB7-880A05F32B80}" srcOrd="0" destOrd="0" presId="urn:microsoft.com/office/officeart/2018/2/layout/IconVerticalSolidList"/>
    <dgm:cxn modelId="{4B66F47B-9BBA-47EC-85DF-043E2CE98A6C}" type="presParOf" srcId="{AD99A8AE-2D35-4064-934D-9EEB50473270}" destId="{22959D18-B318-4432-BD68-68D9092D2F72}" srcOrd="1" destOrd="0" presId="urn:microsoft.com/office/officeart/2018/2/layout/IconVerticalSolidList"/>
    <dgm:cxn modelId="{C7FA74CB-24B7-4BAA-87FC-3D51D90C36B6}" type="presParOf" srcId="{AD99A8AE-2D35-4064-934D-9EEB50473270}" destId="{92E2E3DF-B78E-4DC4-8D76-53FF405684CF}" srcOrd="2" destOrd="0" presId="urn:microsoft.com/office/officeart/2018/2/layout/IconVerticalSolidList"/>
    <dgm:cxn modelId="{BC72C6A1-A588-497A-ADA3-08D0F7D14EE5}" type="presParOf" srcId="{AD99A8AE-2D35-4064-934D-9EEB50473270}" destId="{54E8F3F5-C5CC-4D2E-9607-3F2BF8E5D89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697B5-4BD5-4EAC-9A93-7594FC2DCE9B}"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78C932E2-D88F-4971-AA4E-A5623A22AC89}">
      <dgm:prSet/>
      <dgm:spPr/>
      <dgm:t>
        <a:bodyPr/>
        <a:lstStyle/>
        <a:p>
          <a:r>
            <a:rPr lang="en-US"/>
            <a:t>Original Size of the Image: 224*224 pixels</a:t>
          </a:r>
        </a:p>
      </dgm:t>
    </dgm:pt>
    <dgm:pt modelId="{4E3DCDB5-6D00-4048-BCAC-60391E76412A}" type="parTrans" cxnId="{084A6345-4CB3-4DFD-A6D0-504F568B340F}">
      <dgm:prSet/>
      <dgm:spPr/>
      <dgm:t>
        <a:bodyPr/>
        <a:lstStyle/>
        <a:p>
          <a:endParaRPr lang="en-US"/>
        </a:p>
      </dgm:t>
    </dgm:pt>
    <dgm:pt modelId="{D08A3287-E876-4284-BB23-843E5C0EC98F}" type="sibTrans" cxnId="{084A6345-4CB3-4DFD-A6D0-504F568B340F}">
      <dgm:prSet/>
      <dgm:spPr/>
      <dgm:t>
        <a:bodyPr/>
        <a:lstStyle/>
        <a:p>
          <a:endParaRPr lang="en-US"/>
        </a:p>
      </dgm:t>
    </dgm:pt>
    <dgm:pt modelId="{BFDC15DC-00CF-4FA1-B516-4B06D170EE56}">
      <dgm:prSet/>
      <dgm:spPr/>
      <dgm:t>
        <a:bodyPr/>
        <a:lstStyle/>
        <a:p>
          <a:r>
            <a:rPr lang="en-US"/>
            <a:t>Converted Size: 64*64 pixels , grayscale format</a:t>
          </a:r>
        </a:p>
      </dgm:t>
    </dgm:pt>
    <dgm:pt modelId="{05F5748E-D7EE-43FC-895B-A6A79D2A1FF5}" type="parTrans" cxnId="{B15380F5-DA96-42B7-BE0C-2D12535B8E2D}">
      <dgm:prSet/>
      <dgm:spPr/>
      <dgm:t>
        <a:bodyPr/>
        <a:lstStyle/>
        <a:p>
          <a:endParaRPr lang="en-US"/>
        </a:p>
      </dgm:t>
    </dgm:pt>
    <dgm:pt modelId="{B1E767E2-A816-452F-83AA-A0088F03196A}" type="sibTrans" cxnId="{B15380F5-DA96-42B7-BE0C-2D12535B8E2D}">
      <dgm:prSet/>
      <dgm:spPr/>
      <dgm:t>
        <a:bodyPr/>
        <a:lstStyle/>
        <a:p>
          <a:endParaRPr lang="en-US"/>
        </a:p>
      </dgm:t>
    </dgm:pt>
    <dgm:pt modelId="{1FCBCEC4-0A39-4239-9BAE-AFD2B66F085E}">
      <dgm:prSet/>
      <dgm:spPr/>
      <dgm:t>
        <a:bodyPr/>
        <a:lstStyle/>
        <a:p>
          <a:r>
            <a:rPr lang="en-US" dirty="0"/>
            <a:t>Labels Converted based on folder names: 0 for fractured and 1 for not fractured</a:t>
          </a:r>
        </a:p>
      </dgm:t>
    </dgm:pt>
    <dgm:pt modelId="{5C8B78FE-0BC8-4C6C-94CC-58BE7CA00C94}" type="parTrans" cxnId="{1C4893A5-52B2-4084-B326-A0E523581B8B}">
      <dgm:prSet/>
      <dgm:spPr/>
      <dgm:t>
        <a:bodyPr/>
        <a:lstStyle/>
        <a:p>
          <a:endParaRPr lang="en-US"/>
        </a:p>
      </dgm:t>
    </dgm:pt>
    <dgm:pt modelId="{2CF6B42A-E9AA-41E5-BD1B-43DD24B6DC75}" type="sibTrans" cxnId="{1C4893A5-52B2-4084-B326-A0E523581B8B}">
      <dgm:prSet/>
      <dgm:spPr/>
      <dgm:t>
        <a:bodyPr/>
        <a:lstStyle/>
        <a:p>
          <a:endParaRPr lang="en-US"/>
        </a:p>
      </dgm:t>
    </dgm:pt>
    <dgm:pt modelId="{775E22A6-6DE9-48E2-8DCD-C87D00FA5B1B}" type="pres">
      <dgm:prSet presAssocID="{FC1697B5-4BD5-4EAC-9A93-7594FC2DCE9B}" presName="hierChild1" presStyleCnt="0">
        <dgm:presLayoutVars>
          <dgm:chPref val="1"/>
          <dgm:dir/>
          <dgm:animOne val="branch"/>
          <dgm:animLvl val="lvl"/>
          <dgm:resizeHandles/>
        </dgm:presLayoutVars>
      </dgm:prSet>
      <dgm:spPr/>
    </dgm:pt>
    <dgm:pt modelId="{65B082DA-4480-404C-98B5-93C08393C074}" type="pres">
      <dgm:prSet presAssocID="{78C932E2-D88F-4971-AA4E-A5623A22AC89}" presName="hierRoot1" presStyleCnt="0"/>
      <dgm:spPr/>
    </dgm:pt>
    <dgm:pt modelId="{685B4B3F-0124-40F5-B4A7-9BC08CA65DCC}" type="pres">
      <dgm:prSet presAssocID="{78C932E2-D88F-4971-AA4E-A5623A22AC89}" presName="composite" presStyleCnt="0"/>
      <dgm:spPr/>
    </dgm:pt>
    <dgm:pt modelId="{B7AC6852-347F-42D6-B5CE-D88EE46BC810}" type="pres">
      <dgm:prSet presAssocID="{78C932E2-D88F-4971-AA4E-A5623A22AC89}" presName="background" presStyleLbl="node0" presStyleIdx="0" presStyleCnt="3"/>
      <dgm:spPr/>
    </dgm:pt>
    <dgm:pt modelId="{779CF225-91D3-4ED2-8E23-80452F15CE99}" type="pres">
      <dgm:prSet presAssocID="{78C932E2-D88F-4971-AA4E-A5623A22AC89}" presName="text" presStyleLbl="fgAcc0" presStyleIdx="0" presStyleCnt="3">
        <dgm:presLayoutVars>
          <dgm:chPref val="3"/>
        </dgm:presLayoutVars>
      </dgm:prSet>
      <dgm:spPr/>
    </dgm:pt>
    <dgm:pt modelId="{CB62B5CD-CDBE-486B-940F-452745CE1A76}" type="pres">
      <dgm:prSet presAssocID="{78C932E2-D88F-4971-AA4E-A5623A22AC89}" presName="hierChild2" presStyleCnt="0"/>
      <dgm:spPr/>
    </dgm:pt>
    <dgm:pt modelId="{799D142F-2F62-47AA-B566-40EFEF301C50}" type="pres">
      <dgm:prSet presAssocID="{BFDC15DC-00CF-4FA1-B516-4B06D170EE56}" presName="hierRoot1" presStyleCnt="0"/>
      <dgm:spPr/>
    </dgm:pt>
    <dgm:pt modelId="{1BAD0B26-B1D1-4D74-94DA-11AC260B97B1}" type="pres">
      <dgm:prSet presAssocID="{BFDC15DC-00CF-4FA1-B516-4B06D170EE56}" presName="composite" presStyleCnt="0"/>
      <dgm:spPr/>
    </dgm:pt>
    <dgm:pt modelId="{CFFD7F21-1147-42B7-9BCC-D07AC8EEDFC6}" type="pres">
      <dgm:prSet presAssocID="{BFDC15DC-00CF-4FA1-B516-4B06D170EE56}" presName="background" presStyleLbl="node0" presStyleIdx="1" presStyleCnt="3"/>
      <dgm:spPr/>
    </dgm:pt>
    <dgm:pt modelId="{45A9E5D0-613D-4B6B-B04F-A1A9903E7CB7}" type="pres">
      <dgm:prSet presAssocID="{BFDC15DC-00CF-4FA1-B516-4B06D170EE56}" presName="text" presStyleLbl="fgAcc0" presStyleIdx="1" presStyleCnt="3">
        <dgm:presLayoutVars>
          <dgm:chPref val="3"/>
        </dgm:presLayoutVars>
      </dgm:prSet>
      <dgm:spPr/>
    </dgm:pt>
    <dgm:pt modelId="{92D112C1-C368-4324-BCF8-55152F0F0BBD}" type="pres">
      <dgm:prSet presAssocID="{BFDC15DC-00CF-4FA1-B516-4B06D170EE56}" presName="hierChild2" presStyleCnt="0"/>
      <dgm:spPr/>
    </dgm:pt>
    <dgm:pt modelId="{94067731-2220-4042-B631-10D32A24D76F}" type="pres">
      <dgm:prSet presAssocID="{1FCBCEC4-0A39-4239-9BAE-AFD2B66F085E}" presName="hierRoot1" presStyleCnt="0"/>
      <dgm:spPr/>
    </dgm:pt>
    <dgm:pt modelId="{4F6611CF-1090-4EAD-9386-65519BDDCDBC}" type="pres">
      <dgm:prSet presAssocID="{1FCBCEC4-0A39-4239-9BAE-AFD2B66F085E}" presName="composite" presStyleCnt="0"/>
      <dgm:spPr/>
    </dgm:pt>
    <dgm:pt modelId="{39950F8B-B803-43BE-AF7A-D1B08F86B75B}" type="pres">
      <dgm:prSet presAssocID="{1FCBCEC4-0A39-4239-9BAE-AFD2B66F085E}" presName="background" presStyleLbl="node0" presStyleIdx="2" presStyleCnt="3"/>
      <dgm:spPr/>
    </dgm:pt>
    <dgm:pt modelId="{8A5F6A1A-DBFE-4CC1-8698-4C366DC0812C}" type="pres">
      <dgm:prSet presAssocID="{1FCBCEC4-0A39-4239-9BAE-AFD2B66F085E}" presName="text" presStyleLbl="fgAcc0" presStyleIdx="2" presStyleCnt="3">
        <dgm:presLayoutVars>
          <dgm:chPref val="3"/>
        </dgm:presLayoutVars>
      </dgm:prSet>
      <dgm:spPr/>
    </dgm:pt>
    <dgm:pt modelId="{542415AF-D602-4CE2-B004-3E28897EF5E1}" type="pres">
      <dgm:prSet presAssocID="{1FCBCEC4-0A39-4239-9BAE-AFD2B66F085E}" presName="hierChild2" presStyleCnt="0"/>
      <dgm:spPr/>
    </dgm:pt>
  </dgm:ptLst>
  <dgm:cxnLst>
    <dgm:cxn modelId="{E6DD963E-9ECD-47E8-87E7-88220E0A7B07}" type="presOf" srcId="{1FCBCEC4-0A39-4239-9BAE-AFD2B66F085E}" destId="{8A5F6A1A-DBFE-4CC1-8698-4C366DC0812C}" srcOrd="0" destOrd="0" presId="urn:microsoft.com/office/officeart/2005/8/layout/hierarchy1"/>
    <dgm:cxn modelId="{084A6345-4CB3-4DFD-A6D0-504F568B340F}" srcId="{FC1697B5-4BD5-4EAC-9A93-7594FC2DCE9B}" destId="{78C932E2-D88F-4971-AA4E-A5623A22AC89}" srcOrd="0" destOrd="0" parTransId="{4E3DCDB5-6D00-4048-BCAC-60391E76412A}" sibTransId="{D08A3287-E876-4284-BB23-843E5C0EC98F}"/>
    <dgm:cxn modelId="{1C4893A5-52B2-4084-B326-A0E523581B8B}" srcId="{FC1697B5-4BD5-4EAC-9A93-7594FC2DCE9B}" destId="{1FCBCEC4-0A39-4239-9BAE-AFD2B66F085E}" srcOrd="2" destOrd="0" parTransId="{5C8B78FE-0BC8-4C6C-94CC-58BE7CA00C94}" sibTransId="{2CF6B42A-E9AA-41E5-BD1B-43DD24B6DC75}"/>
    <dgm:cxn modelId="{B122E1AB-07FE-4CDC-9BCC-9050D0A25ABA}" type="presOf" srcId="{FC1697B5-4BD5-4EAC-9A93-7594FC2DCE9B}" destId="{775E22A6-6DE9-48E2-8DCD-C87D00FA5B1B}" srcOrd="0" destOrd="0" presId="urn:microsoft.com/office/officeart/2005/8/layout/hierarchy1"/>
    <dgm:cxn modelId="{5FD20AB4-9A5E-4A94-BAA9-2002949D2286}" type="presOf" srcId="{BFDC15DC-00CF-4FA1-B516-4B06D170EE56}" destId="{45A9E5D0-613D-4B6B-B04F-A1A9903E7CB7}" srcOrd="0" destOrd="0" presId="urn:microsoft.com/office/officeart/2005/8/layout/hierarchy1"/>
    <dgm:cxn modelId="{A70307CD-B844-4784-A782-AB36E0D07FF9}" type="presOf" srcId="{78C932E2-D88F-4971-AA4E-A5623A22AC89}" destId="{779CF225-91D3-4ED2-8E23-80452F15CE99}" srcOrd="0" destOrd="0" presId="urn:microsoft.com/office/officeart/2005/8/layout/hierarchy1"/>
    <dgm:cxn modelId="{B15380F5-DA96-42B7-BE0C-2D12535B8E2D}" srcId="{FC1697B5-4BD5-4EAC-9A93-7594FC2DCE9B}" destId="{BFDC15DC-00CF-4FA1-B516-4B06D170EE56}" srcOrd="1" destOrd="0" parTransId="{05F5748E-D7EE-43FC-895B-A6A79D2A1FF5}" sibTransId="{B1E767E2-A816-452F-83AA-A0088F03196A}"/>
    <dgm:cxn modelId="{931813D5-13E7-4EE1-B9F1-E04D40521EB8}" type="presParOf" srcId="{775E22A6-6DE9-48E2-8DCD-C87D00FA5B1B}" destId="{65B082DA-4480-404C-98B5-93C08393C074}" srcOrd="0" destOrd="0" presId="urn:microsoft.com/office/officeart/2005/8/layout/hierarchy1"/>
    <dgm:cxn modelId="{5ECF2881-939A-4A37-9EF8-F5172367B792}" type="presParOf" srcId="{65B082DA-4480-404C-98B5-93C08393C074}" destId="{685B4B3F-0124-40F5-B4A7-9BC08CA65DCC}" srcOrd="0" destOrd="0" presId="urn:microsoft.com/office/officeart/2005/8/layout/hierarchy1"/>
    <dgm:cxn modelId="{12BE67BD-E24A-4A90-992D-13E43187D7A3}" type="presParOf" srcId="{685B4B3F-0124-40F5-B4A7-9BC08CA65DCC}" destId="{B7AC6852-347F-42D6-B5CE-D88EE46BC810}" srcOrd="0" destOrd="0" presId="urn:microsoft.com/office/officeart/2005/8/layout/hierarchy1"/>
    <dgm:cxn modelId="{07E02F99-C841-4953-9CF1-11B3997A8F11}" type="presParOf" srcId="{685B4B3F-0124-40F5-B4A7-9BC08CA65DCC}" destId="{779CF225-91D3-4ED2-8E23-80452F15CE99}" srcOrd="1" destOrd="0" presId="urn:microsoft.com/office/officeart/2005/8/layout/hierarchy1"/>
    <dgm:cxn modelId="{AC74C6B8-F764-417B-A767-135DED194BCF}" type="presParOf" srcId="{65B082DA-4480-404C-98B5-93C08393C074}" destId="{CB62B5CD-CDBE-486B-940F-452745CE1A76}" srcOrd="1" destOrd="0" presId="urn:microsoft.com/office/officeart/2005/8/layout/hierarchy1"/>
    <dgm:cxn modelId="{CA54EC53-DF30-42D7-9545-CB02BBC9DA91}" type="presParOf" srcId="{775E22A6-6DE9-48E2-8DCD-C87D00FA5B1B}" destId="{799D142F-2F62-47AA-B566-40EFEF301C50}" srcOrd="1" destOrd="0" presId="urn:microsoft.com/office/officeart/2005/8/layout/hierarchy1"/>
    <dgm:cxn modelId="{4AAF6D92-7145-4212-92DE-A905510C4FED}" type="presParOf" srcId="{799D142F-2F62-47AA-B566-40EFEF301C50}" destId="{1BAD0B26-B1D1-4D74-94DA-11AC260B97B1}" srcOrd="0" destOrd="0" presId="urn:microsoft.com/office/officeart/2005/8/layout/hierarchy1"/>
    <dgm:cxn modelId="{0747B489-A81C-4593-AA04-407ABF965F4F}" type="presParOf" srcId="{1BAD0B26-B1D1-4D74-94DA-11AC260B97B1}" destId="{CFFD7F21-1147-42B7-9BCC-D07AC8EEDFC6}" srcOrd="0" destOrd="0" presId="urn:microsoft.com/office/officeart/2005/8/layout/hierarchy1"/>
    <dgm:cxn modelId="{D63EF4B4-2DA0-4010-8BB2-B095DF55FD32}" type="presParOf" srcId="{1BAD0B26-B1D1-4D74-94DA-11AC260B97B1}" destId="{45A9E5D0-613D-4B6B-B04F-A1A9903E7CB7}" srcOrd="1" destOrd="0" presId="urn:microsoft.com/office/officeart/2005/8/layout/hierarchy1"/>
    <dgm:cxn modelId="{071E2EC4-8BBE-497D-97FA-F85CF1B1FDDE}" type="presParOf" srcId="{799D142F-2F62-47AA-B566-40EFEF301C50}" destId="{92D112C1-C368-4324-BCF8-55152F0F0BBD}" srcOrd="1" destOrd="0" presId="urn:microsoft.com/office/officeart/2005/8/layout/hierarchy1"/>
    <dgm:cxn modelId="{01033D01-0D1A-48CD-9541-705794AFEF15}" type="presParOf" srcId="{775E22A6-6DE9-48E2-8DCD-C87D00FA5B1B}" destId="{94067731-2220-4042-B631-10D32A24D76F}" srcOrd="2" destOrd="0" presId="urn:microsoft.com/office/officeart/2005/8/layout/hierarchy1"/>
    <dgm:cxn modelId="{3DCA13CE-F1E1-4552-A490-43F7B3523AC8}" type="presParOf" srcId="{94067731-2220-4042-B631-10D32A24D76F}" destId="{4F6611CF-1090-4EAD-9386-65519BDDCDBC}" srcOrd="0" destOrd="0" presId="urn:microsoft.com/office/officeart/2005/8/layout/hierarchy1"/>
    <dgm:cxn modelId="{F8517B92-F381-480F-B6EF-2F45BDDFF666}" type="presParOf" srcId="{4F6611CF-1090-4EAD-9386-65519BDDCDBC}" destId="{39950F8B-B803-43BE-AF7A-D1B08F86B75B}" srcOrd="0" destOrd="0" presId="urn:microsoft.com/office/officeart/2005/8/layout/hierarchy1"/>
    <dgm:cxn modelId="{17D8424C-2F03-4B7D-B2D0-4E4DAE502C36}" type="presParOf" srcId="{4F6611CF-1090-4EAD-9386-65519BDDCDBC}" destId="{8A5F6A1A-DBFE-4CC1-8698-4C366DC0812C}" srcOrd="1" destOrd="0" presId="urn:microsoft.com/office/officeart/2005/8/layout/hierarchy1"/>
    <dgm:cxn modelId="{4C7A045A-660D-4333-8652-F6EB8740408B}" type="presParOf" srcId="{94067731-2220-4042-B631-10D32A24D76F}" destId="{542415AF-D602-4CE2-B004-3E28897EF5E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50B5D4-529A-41E1-A1E0-8205FE5A49C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554F749-1A8B-4BB8-A950-5EBB61D97E87}">
      <dgm:prSet/>
      <dgm:spPr/>
      <dgm:t>
        <a:bodyPr/>
        <a:lstStyle/>
        <a:p>
          <a:r>
            <a:rPr lang="en-US"/>
            <a:t>Value is passed to a sigmoid activation function to generate a probability score </a:t>
          </a:r>
        </a:p>
      </dgm:t>
    </dgm:pt>
    <dgm:pt modelId="{EC0106E8-816C-4D03-932C-206C0FF54013}" type="parTrans" cxnId="{72719AD0-A247-40E8-B6B4-39CC0922E113}">
      <dgm:prSet/>
      <dgm:spPr/>
      <dgm:t>
        <a:bodyPr/>
        <a:lstStyle/>
        <a:p>
          <a:endParaRPr lang="en-US"/>
        </a:p>
      </dgm:t>
    </dgm:pt>
    <dgm:pt modelId="{83586B18-5FE8-4DD7-8D42-230F5B2E5BCE}" type="sibTrans" cxnId="{72719AD0-A247-40E8-B6B4-39CC0922E113}">
      <dgm:prSet/>
      <dgm:spPr/>
      <dgm:t>
        <a:bodyPr/>
        <a:lstStyle/>
        <a:p>
          <a:endParaRPr lang="en-US"/>
        </a:p>
      </dgm:t>
    </dgm:pt>
    <dgm:pt modelId="{65BB8004-72DD-4E97-8CA4-B91D44EFA6B0}">
      <dgm:prSet/>
      <dgm:spPr/>
      <dgm:t>
        <a:bodyPr/>
        <a:lstStyle/>
        <a:p>
          <a:r>
            <a:rPr lang="en-US" dirty="0"/>
            <a:t>0 or 1</a:t>
          </a:r>
        </a:p>
      </dgm:t>
    </dgm:pt>
    <dgm:pt modelId="{5928F41C-D18F-4439-B53C-E7ACB59DAFE2}" type="parTrans" cxnId="{42923EA7-CD8F-46F0-8318-4FF13F8E8FD5}">
      <dgm:prSet/>
      <dgm:spPr/>
      <dgm:t>
        <a:bodyPr/>
        <a:lstStyle/>
        <a:p>
          <a:endParaRPr lang="en-US"/>
        </a:p>
      </dgm:t>
    </dgm:pt>
    <dgm:pt modelId="{7B9CA507-3ADB-459E-A319-28313DD21A50}" type="sibTrans" cxnId="{42923EA7-CD8F-46F0-8318-4FF13F8E8FD5}">
      <dgm:prSet/>
      <dgm:spPr/>
      <dgm:t>
        <a:bodyPr/>
        <a:lstStyle/>
        <a:p>
          <a:endParaRPr lang="en-US"/>
        </a:p>
      </dgm:t>
    </dgm:pt>
    <dgm:pt modelId="{04A54893-0E61-46C3-881A-601DE3B3E03F}">
      <dgm:prSet/>
      <dgm:spPr/>
      <dgm:t>
        <a:bodyPr/>
        <a:lstStyle/>
        <a:p>
          <a:r>
            <a:rPr lang="en-US"/>
            <a:t>If value is closer to 0: Fractured</a:t>
          </a:r>
        </a:p>
      </dgm:t>
    </dgm:pt>
    <dgm:pt modelId="{8324B674-E07C-4EC1-ACAD-4D1C26A9E148}" type="parTrans" cxnId="{99F42339-1F49-4275-A5AC-8EF289D7931A}">
      <dgm:prSet/>
      <dgm:spPr/>
      <dgm:t>
        <a:bodyPr/>
        <a:lstStyle/>
        <a:p>
          <a:endParaRPr lang="en-US"/>
        </a:p>
      </dgm:t>
    </dgm:pt>
    <dgm:pt modelId="{9A31DAFA-3DDA-4F68-AB66-D4A0475D7463}" type="sibTrans" cxnId="{99F42339-1F49-4275-A5AC-8EF289D7931A}">
      <dgm:prSet/>
      <dgm:spPr/>
      <dgm:t>
        <a:bodyPr/>
        <a:lstStyle/>
        <a:p>
          <a:endParaRPr lang="en-US"/>
        </a:p>
      </dgm:t>
    </dgm:pt>
    <dgm:pt modelId="{CD80EFD5-A672-4120-B728-2E8C1DD87E93}">
      <dgm:prSet/>
      <dgm:spPr/>
      <dgm:t>
        <a:bodyPr/>
        <a:lstStyle/>
        <a:p>
          <a:r>
            <a:rPr lang="en-US"/>
            <a:t>If closer to 1: Not fractured</a:t>
          </a:r>
        </a:p>
      </dgm:t>
    </dgm:pt>
    <dgm:pt modelId="{0F0159A5-68EB-45E2-A71F-F8405D3FD0A4}" type="parTrans" cxnId="{1831510E-6C65-4CD4-B104-C4C6D96A4169}">
      <dgm:prSet/>
      <dgm:spPr/>
      <dgm:t>
        <a:bodyPr/>
        <a:lstStyle/>
        <a:p>
          <a:endParaRPr lang="en-US"/>
        </a:p>
      </dgm:t>
    </dgm:pt>
    <dgm:pt modelId="{01FB02CE-7D0D-4558-A2D1-CF53FE5E5663}" type="sibTrans" cxnId="{1831510E-6C65-4CD4-B104-C4C6D96A4169}">
      <dgm:prSet/>
      <dgm:spPr/>
      <dgm:t>
        <a:bodyPr/>
        <a:lstStyle/>
        <a:p>
          <a:endParaRPr lang="en-US"/>
        </a:p>
      </dgm:t>
    </dgm:pt>
    <dgm:pt modelId="{BC6EEBCF-6BFB-4A23-AAEE-9BE6AA3A2162}">
      <dgm:prSet/>
      <dgm:spPr/>
      <dgm:t>
        <a:bodyPr/>
        <a:lstStyle/>
        <a:p>
          <a:r>
            <a:rPr lang="en-US"/>
            <a:t>The final layer consists of 1 neuron : 0 or 1 that classifies the bone as Fractured or Not-Fractured</a:t>
          </a:r>
        </a:p>
      </dgm:t>
    </dgm:pt>
    <dgm:pt modelId="{D4D0A640-74A9-47E3-BD68-3DD4A0B7BB08}" type="parTrans" cxnId="{4B58DD03-727C-4CF6-BEB5-EB8D1A8DEFE4}">
      <dgm:prSet/>
      <dgm:spPr/>
      <dgm:t>
        <a:bodyPr/>
        <a:lstStyle/>
        <a:p>
          <a:endParaRPr lang="en-US"/>
        </a:p>
      </dgm:t>
    </dgm:pt>
    <dgm:pt modelId="{11B42F37-6D22-46EB-98D3-26A3EB8447F0}" type="sibTrans" cxnId="{4B58DD03-727C-4CF6-BEB5-EB8D1A8DEFE4}">
      <dgm:prSet/>
      <dgm:spPr/>
      <dgm:t>
        <a:bodyPr/>
        <a:lstStyle/>
        <a:p>
          <a:endParaRPr lang="en-US"/>
        </a:p>
      </dgm:t>
    </dgm:pt>
    <dgm:pt modelId="{E9FDCA11-F6C4-49BF-8F90-2309BF830391}" type="pres">
      <dgm:prSet presAssocID="{AE50B5D4-529A-41E1-A1E0-8205FE5A49C9}" presName="diagram" presStyleCnt="0">
        <dgm:presLayoutVars>
          <dgm:dir/>
          <dgm:resizeHandles val="exact"/>
        </dgm:presLayoutVars>
      </dgm:prSet>
      <dgm:spPr/>
    </dgm:pt>
    <dgm:pt modelId="{4EC781B6-D39A-479B-A5BD-A34241C07617}" type="pres">
      <dgm:prSet presAssocID="{B554F749-1A8B-4BB8-A950-5EBB61D97E87}" presName="node" presStyleLbl="node1" presStyleIdx="0" presStyleCnt="5">
        <dgm:presLayoutVars>
          <dgm:bulletEnabled val="1"/>
        </dgm:presLayoutVars>
      </dgm:prSet>
      <dgm:spPr/>
    </dgm:pt>
    <dgm:pt modelId="{33468F11-432A-4483-90CD-F1E6CDE6559B}" type="pres">
      <dgm:prSet presAssocID="{83586B18-5FE8-4DD7-8D42-230F5B2E5BCE}" presName="sibTrans" presStyleCnt="0"/>
      <dgm:spPr/>
    </dgm:pt>
    <dgm:pt modelId="{EE81D0D7-0563-4DB2-804C-6A4EB6CDECF4}" type="pres">
      <dgm:prSet presAssocID="{65BB8004-72DD-4E97-8CA4-B91D44EFA6B0}" presName="node" presStyleLbl="node1" presStyleIdx="1" presStyleCnt="5">
        <dgm:presLayoutVars>
          <dgm:bulletEnabled val="1"/>
        </dgm:presLayoutVars>
      </dgm:prSet>
      <dgm:spPr/>
    </dgm:pt>
    <dgm:pt modelId="{3D9FED04-F88D-4F08-A5C8-0C7BCF48941F}" type="pres">
      <dgm:prSet presAssocID="{7B9CA507-3ADB-459E-A319-28313DD21A50}" presName="sibTrans" presStyleCnt="0"/>
      <dgm:spPr/>
    </dgm:pt>
    <dgm:pt modelId="{317C1315-ADD1-4A88-BA2D-136E612A60CF}" type="pres">
      <dgm:prSet presAssocID="{04A54893-0E61-46C3-881A-601DE3B3E03F}" presName="node" presStyleLbl="node1" presStyleIdx="2" presStyleCnt="5">
        <dgm:presLayoutVars>
          <dgm:bulletEnabled val="1"/>
        </dgm:presLayoutVars>
      </dgm:prSet>
      <dgm:spPr/>
    </dgm:pt>
    <dgm:pt modelId="{A305DE8C-D3E3-4AFD-8DF9-E86D94526574}" type="pres">
      <dgm:prSet presAssocID="{9A31DAFA-3DDA-4F68-AB66-D4A0475D7463}" presName="sibTrans" presStyleCnt="0"/>
      <dgm:spPr/>
    </dgm:pt>
    <dgm:pt modelId="{527E1B39-D6A2-4319-B362-368DE218423B}" type="pres">
      <dgm:prSet presAssocID="{CD80EFD5-A672-4120-B728-2E8C1DD87E93}" presName="node" presStyleLbl="node1" presStyleIdx="3" presStyleCnt="5">
        <dgm:presLayoutVars>
          <dgm:bulletEnabled val="1"/>
        </dgm:presLayoutVars>
      </dgm:prSet>
      <dgm:spPr/>
    </dgm:pt>
    <dgm:pt modelId="{95C3B50B-D9C3-44F1-B4DF-8A87B2DD3C16}" type="pres">
      <dgm:prSet presAssocID="{01FB02CE-7D0D-4558-A2D1-CF53FE5E5663}" presName="sibTrans" presStyleCnt="0"/>
      <dgm:spPr/>
    </dgm:pt>
    <dgm:pt modelId="{7EB750CF-AE22-464A-8453-8076641B58EB}" type="pres">
      <dgm:prSet presAssocID="{BC6EEBCF-6BFB-4A23-AAEE-9BE6AA3A2162}" presName="node" presStyleLbl="node1" presStyleIdx="4" presStyleCnt="5">
        <dgm:presLayoutVars>
          <dgm:bulletEnabled val="1"/>
        </dgm:presLayoutVars>
      </dgm:prSet>
      <dgm:spPr/>
    </dgm:pt>
  </dgm:ptLst>
  <dgm:cxnLst>
    <dgm:cxn modelId="{4B58DD03-727C-4CF6-BEB5-EB8D1A8DEFE4}" srcId="{AE50B5D4-529A-41E1-A1E0-8205FE5A49C9}" destId="{BC6EEBCF-6BFB-4A23-AAEE-9BE6AA3A2162}" srcOrd="4" destOrd="0" parTransId="{D4D0A640-74A9-47E3-BD68-3DD4A0B7BB08}" sibTransId="{11B42F37-6D22-46EB-98D3-26A3EB8447F0}"/>
    <dgm:cxn modelId="{1831510E-6C65-4CD4-B104-C4C6D96A4169}" srcId="{AE50B5D4-529A-41E1-A1E0-8205FE5A49C9}" destId="{CD80EFD5-A672-4120-B728-2E8C1DD87E93}" srcOrd="3" destOrd="0" parTransId="{0F0159A5-68EB-45E2-A71F-F8405D3FD0A4}" sibTransId="{01FB02CE-7D0D-4558-A2D1-CF53FE5E5663}"/>
    <dgm:cxn modelId="{4AD0FF2A-35C5-46A4-BD76-D291C85F45D4}" type="presOf" srcId="{CD80EFD5-A672-4120-B728-2E8C1DD87E93}" destId="{527E1B39-D6A2-4319-B362-368DE218423B}" srcOrd="0" destOrd="0" presId="urn:microsoft.com/office/officeart/2005/8/layout/default"/>
    <dgm:cxn modelId="{99F42339-1F49-4275-A5AC-8EF289D7931A}" srcId="{AE50B5D4-529A-41E1-A1E0-8205FE5A49C9}" destId="{04A54893-0E61-46C3-881A-601DE3B3E03F}" srcOrd="2" destOrd="0" parTransId="{8324B674-E07C-4EC1-ACAD-4D1C26A9E148}" sibTransId="{9A31DAFA-3DDA-4F68-AB66-D4A0475D7463}"/>
    <dgm:cxn modelId="{8DB12839-A9C4-41EC-8A3D-330099F94579}" type="presOf" srcId="{04A54893-0E61-46C3-881A-601DE3B3E03F}" destId="{317C1315-ADD1-4A88-BA2D-136E612A60CF}" srcOrd="0" destOrd="0" presId="urn:microsoft.com/office/officeart/2005/8/layout/default"/>
    <dgm:cxn modelId="{469DF8A6-B0FA-4C1C-BBDE-8FB0290FD8F0}" type="presOf" srcId="{B554F749-1A8B-4BB8-A950-5EBB61D97E87}" destId="{4EC781B6-D39A-479B-A5BD-A34241C07617}" srcOrd="0" destOrd="0" presId="urn:microsoft.com/office/officeart/2005/8/layout/default"/>
    <dgm:cxn modelId="{42923EA7-CD8F-46F0-8318-4FF13F8E8FD5}" srcId="{AE50B5D4-529A-41E1-A1E0-8205FE5A49C9}" destId="{65BB8004-72DD-4E97-8CA4-B91D44EFA6B0}" srcOrd="1" destOrd="0" parTransId="{5928F41C-D18F-4439-B53C-E7ACB59DAFE2}" sibTransId="{7B9CA507-3ADB-459E-A319-28313DD21A50}"/>
    <dgm:cxn modelId="{551197BE-2DA3-491F-AD6F-F799D2AE8E9D}" type="presOf" srcId="{AE50B5D4-529A-41E1-A1E0-8205FE5A49C9}" destId="{E9FDCA11-F6C4-49BF-8F90-2309BF830391}" srcOrd="0" destOrd="0" presId="urn:microsoft.com/office/officeart/2005/8/layout/default"/>
    <dgm:cxn modelId="{72719AD0-A247-40E8-B6B4-39CC0922E113}" srcId="{AE50B5D4-529A-41E1-A1E0-8205FE5A49C9}" destId="{B554F749-1A8B-4BB8-A950-5EBB61D97E87}" srcOrd="0" destOrd="0" parTransId="{EC0106E8-816C-4D03-932C-206C0FF54013}" sibTransId="{83586B18-5FE8-4DD7-8D42-230F5B2E5BCE}"/>
    <dgm:cxn modelId="{F0B45EF6-79B3-4B20-AB91-1F1AA544798B}" type="presOf" srcId="{65BB8004-72DD-4E97-8CA4-B91D44EFA6B0}" destId="{EE81D0D7-0563-4DB2-804C-6A4EB6CDECF4}" srcOrd="0" destOrd="0" presId="urn:microsoft.com/office/officeart/2005/8/layout/default"/>
    <dgm:cxn modelId="{8B9FDBFD-7CFD-429B-A333-26565D464F3E}" type="presOf" srcId="{BC6EEBCF-6BFB-4A23-AAEE-9BE6AA3A2162}" destId="{7EB750CF-AE22-464A-8453-8076641B58EB}" srcOrd="0" destOrd="0" presId="urn:microsoft.com/office/officeart/2005/8/layout/default"/>
    <dgm:cxn modelId="{3AC071F7-A47F-40A9-8709-38BC22BCA9EB}" type="presParOf" srcId="{E9FDCA11-F6C4-49BF-8F90-2309BF830391}" destId="{4EC781B6-D39A-479B-A5BD-A34241C07617}" srcOrd="0" destOrd="0" presId="urn:microsoft.com/office/officeart/2005/8/layout/default"/>
    <dgm:cxn modelId="{A4B63C7C-93B4-4F91-9AF3-87DD403402B7}" type="presParOf" srcId="{E9FDCA11-F6C4-49BF-8F90-2309BF830391}" destId="{33468F11-432A-4483-90CD-F1E6CDE6559B}" srcOrd="1" destOrd="0" presId="urn:microsoft.com/office/officeart/2005/8/layout/default"/>
    <dgm:cxn modelId="{1A9EF2BA-2807-46BE-9B05-03C3327CB3F5}" type="presParOf" srcId="{E9FDCA11-F6C4-49BF-8F90-2309BF830391}" destId="{EE81D0D7-0563-4DB2-804C-6A4EB6CDECF4}" srcOrd="2" destOrd="0" presId="urn:microsoft.com/office/officeart/2005/8/layout/default"/>
    <dgm:cxn modelId="{44622737-199A-4E95-BC35-822AAE9474CC}" type="presParOf" srcId="{E9FDCA11-F6C4-49BF-8F90-2309BF830391}" destId="{3D9FED04-F88D-4F08-A5C8-0C7BCF48941F}" srcOrd="3" destOrd="0" presId="urn:microsoft.com/office/officeart/2005/8/layout/default"/>
    <dgm:cxn modelId="{51671171-74A0-4463-8166-A481C386E4C1}" type="presParOf" srcId="{E9FDCA11-F6C4-49BF-8F90-2309BF830391}" destId="{317C1315-ADD1-4A88-BA2D-136E612A60CF}" srcOrd="4" destOrd="0" presId="urn:microsoft.com/office/officeart/2005/8/layout/default"/>
    <dgm:cxn modelId="{8F825C24-BD9F-4EAA-88BE-D80099BFC28D}" type="presParOf" srcId="{E9FDCA11-F6C4-49BF-8F90-2309BF830391}" destId="{A305DE8C-D3E3-4AFD-8DF9-E86D94526574}" srcOrd="5" destOrd="0" presId="urn:microsoft.com/office/officeart/2005/8/layout/default"/>
    <dgm:cxn modelId="{2AD2CB5A-1B46-4F49-BB47-BABB6848CFBC}" type="presParOf" srcId="{E9FDCA11-F6C4-49BF-8F90-2309BF830391}" destId="{527E1B39-D6A2-4319-B362-368DE218423B}" srcOrd="6" destOrd="0" presId="urn:microsoft.com/office/officeart/2005/8/layout/default"/>
    <dgm:cxn modelId="{957C4F2B-C73C-483F-BD3F-47D3F4156DCD}" type="presParOf" srcId="{E9FDCA11-F6C4-49BF-8F90-2309BF830391}" destId="{95C3B50B-D9C3-44F1-B4DF-8A87B2DD3C16}" srcOrd="7" destOrd="0" presId="urn:microsoft.com/office/officeart/2005/8/layout/default"/>
    <dgm:cxn modelId="{723182FD-5D6D-4317-8DBC-478C95A22BB5}" type="presParOf" srcId="{E9FDCA11-F6C4-49BF-8F90-2309BF830391}" destId="{7EB750CF-AE22-464A-8453-8076641B58E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731391-CD91-4985-A876-EAAF237740C8}"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EFBB3D7B-B4F0-4E65-B40C-5BA740B59352}">
      <dgm:prSet/>
      <dgm:spPr/>
      <dgm:t>
        <a:bodyPr/>
        <a:lstStyle/>
        <a:p>
          <a:pPr>
            <a:lnSpc>
              <a:spcPct val="100000"/>
            </a:lnSpc>
          </a:pPr>
          <a:r>
            <a:rPr lang="en-US"/>
            <a:t>The development of CNN based model for Bone Fracture Classification addresses a critical need in medical diagnostics.</a:t>
          </a:r>
        </a:p>
      </dgm:t>
    </dgm:pt>
    <dgm:pt modelId="{2EB78003-86E0-4BD6-B9B1-F77745FE7644}" type="parTrans" cxnId="{9DDFE074-84ED-4D52-8110-31604EA09A00}">
      <dgm:prSet/>
      <dgm:spPr/>
      <dgm:t>
        <a:bodyPr/>
        <a:lstStyle/>
        <a:p>
          <a:endParaRPr lang="en-US"/>
        </a:p>
      </dgm:t>
    </dgm:pt>
    <dgm:pt modelId="{056EFF72-AB0B-4294-ABE6-7F09B53AE64E}" type="sibTrans" cxnId="{9DDFE074-84ED-4D52-8110-31604EA09A00}">
      <dgm:prSet/>
      <dgm:spPr/>
      <dgm:t>
        <a:bodyPr/>
        <a:lstStyle/>
        <a:p>
          <a:endParaRPr lang="en-US"/>
        </a:p>
      </dgm:t>
    </dgm:pt>
    <dgm:pt modelId="{9DA4FFF4-A574-48EE-AE51-AC46BB12D7FE}">
      <dgm:prSet/>
      <dgm:spPr/>
      <dgm:t>
        <a:bodyPr/>
        <a:lstStyle/>
        <a:p>
          <a:pPr>
            <a:lnSpc>
              <a:spcPct val="100000"/>
            </a:lnSpc>
          </a:pPr>
          <a:r>
            <a:rPr lang="en-US"/>
            <a:t>The implementation of this system in healthcare settings can assist radiologists by providing a second opinion and reducing diagnostic time.</a:t>
          </a:r>
        </a:p>
      </dgm:t>
    </dgm:pt>
    <dgm:pt modelId="{651141F1-2A1D-4084-9202-AECEB9139E94}" type="parTrans" cxnId="{C69EBD10-0986-4D5C-91AE-36CCDCC4675B}">
      <dgm:prSet/>
      <dgm:spPr/>
      <dgm:t>
        <a:bodyPr/>
        <a:lstStyle/>
        <a:p>
          <a:endParaRPr lang="en-US"/>
        </a:p>
      </dgm:t>
    </dgm:pt>
    <dgm:pt modelId="{B90F54D4-BA3E-4CCD-8C7B-474B0B03B2D5}" type="sibTrans" cxnId="{C69EBD10-0986-4D5C-91AE-36CCDCC4675B}">
      <dgm:prSet/>
      <dgm:spPr/>
      <dgm:t>
        <a:bodyPr/>
        <a:lstStyle/>
        <a:p>
          <a:endParaRPr lang="en-US"/>
        </a:p>
      </dgm:t>
    </dgm:pt>
    <dgm:pt modelId="{678E8C06-A51C-4EF6-A698-49B670492306}">
      <dgm:prSet/>
      <dgm:spPr/>
      <dgm:t>
        <a:bodyPr/>
        <a:lstStyle/>
        <a:p>
          <a:pPr>
            <a:lnSpc>
              <a:spcPct val="100000"/>
            </a:lnSpc>
          </a:pPr>
          <a:r>
            <a:rPr lang="en-US"/>
            <a:t>Therefore, this research shows how AI can revolutionize medical imaging by using deep learning.</a:t>
          </a:r>
        </a:p>
      </dgm:t>
    </dgm:pt>
    <dgm:pt modelId="{598E00B0-C5D2-45C4-BDDE-666A996ED668}" type="parTrans" cxnId="{D78E4E42-FF32-40B3-AE22-5BDECCB42174}">
      <dgm:prSet/>
      <dgm:spPr/>
      <dgm:t>
        <a:bodyPr/>
        <a:lstStyle/>
        <a:p>
          <a:endParaRPr lang="en-US"/>
        </a:p>
      </dgm:t>
    </dgm:pt>
    <dgm:pt modelId="{FED51D3D-FB51-4CD2-A857-597E44ABEAC5}" type="sibTrans" cxnId="{D78E4E42-FF32-40B3-AE22-5BDECCB42174}">
      <dgm:prSet/>
      <dgm:spPr/>
      <dgm:t>
        <a:bodyPr/>
        <a:lstStyle/>
        <a:p>
          <a:endParaRPr lang="en-US"/>
        </a:p>
      </dgm:t>
    </dgm:pt>
    <dgm:pt modelId="{2BB4F423-2331-4DFF-BC42-0F2DF70B58B9}" type="pres">
      <dgm:prSet presAssocID="{F4731391-CD91-4985-A876-EAAF237740C8}" presName="outerComposite" presStyleCnt="0">
        <dgm:presLayoutVars>
          <dgm:chMax val="5"/>
          <dgm:dir/>
          <dgm:resizeHandles val="exact"/>
        </dgm:presLayoutVars>
      </dgm:prSet>
      <dgm:spPr/>
    </dgm:pt>
    <dgm:pt modelId="{63508E98-47AA-4ADC-938E-269AC5763BDD}" type="pres">
      <dgm:prSet presAssocID="{F4731391-CD91-4985-A876-EAAF237740C8}" presName="dummyMaxCanvas" presStyleCnt="0">
        <dgm:presLayoutVars/>
      </dgm:prSet>
      <dgm:spPr/>
    </dgm:pt>
    <dgm:pt modelId="{65B23F44-AEC5-46B1-886A-BBE35F720384}" type="pres">
      <dgm:prSet presAssocID="{F4731391-CD91-4985-A876-EAAF237740C8}" presName="ThreeNodes_1" presStyleLbl="node1" presStyleIdx="0" presStyleCnt="3">
        <dgm:presLayoutVars>
          <dgm:bulletEnabled val="1"/>
        </dgm:presLayoutVars>
      </dgm:prSet>
      <dgm:spPr/>
    </dgm:pt>
    <dgm:pt modelId="{B8203376-D319-4424-A283-BD1336C5EE0A}" type="pres">
      <dgm:prSet presAssocID="{F4731391-CD91-4985-A876-EAAF237740C8}" presName="ThreeNodes_2" presStyleLbl="node1" presStyleIdx="1" presStyleCnt="3">
        <dgm:presLayoutVars>
          <dgm:bulletEnabled val="1"/>
        </dgm:presLayoutVars>
      </dgm:prSet>
      <dgm:spPr/>
    </dgm:pt>
    <dgm:pt modelId="{6A008AF4-B792-457E-8538-C1465080EA45}" type="pres">
      <dgm:prSet presAssocID="{F4731391-CD91-4985-A876-EAAF237740C8}" presName="ThreeNodes_3" presStyleLbl="node1" presStyleIdx="2" presStyleCnt="3">
        <dgm:presLayoutVars>
          <dgm:bulletEnabled val="1"/>
        </dgm:presLayoutVars>
      </dgm:prSet>
      <dgm:spPr/>
    </dgm:pt>
    <dgm:pt modelId="{0F3AB6A4-E9F7-4088-95CD-3CEE0E030898}" type="pres">
      <dgm:prSet presAssocID="{F4731391-CD91-4985-A876-EAAF237740C8}" presName="ThreeConn_1-2" presStyleLbl="fgAccFollowNode1" presStyleIdx="0" presStyleCnt="2">
        <dgm:presLayoutVars>
          <dgm:bulletEnabled val="1"/>
        </dgm:presLayoutVars>
      </dgm:prSet>
      <dgm:spPr/>
    </dgm:pt>
    <dgm:pt modelId="{6490FF1A-ABFE-472E-958E-A58E27F4B6CB}" type="pres">
      <dgm:prSet presAssocID="{F4731391-CD91-4985-A876-EAAF237740C8}" presName="ThreeConn_2-3" presStyleLbl="fgAccFollowNode1" presStyleIdx="1" presStyleCnt="2">
        <dgm:presLayoutVars>
          <dgm:bulletEnabled val="1"/>
        </dgm:presLayoutVars>
      </dgm:prSet>
      <dgm:spPr/>
    </dgm:pt>
    <dgm:pt modelId="{FCDE59FA-D5B4-4166-B646-70A3D2D7C91D}" type="pres">
      <dgm:prSet presAssocID="{F4731391-CD91-4985-A876-EAAF237740C8}" presName="ThreeNodes_1_text" presStyleLbl="node1" presStyleIdx="2" presStyleCnt="3">
        <dgm:presLayoutVars>
          <dgm:bulletEnabled val="1"/>
        </dgm:presLayoutVars>
      </dgm:prSet>
      <dgm:spPr/>
    </dgm:pt>
    <dgm:pt modelId="{90F0FF12-4680-4B30-86FA-A71357AA88B7}" type="pres">
      <dgm:prSet presAssocID="{F4731391-CD91-4985-A876-EAAF237740C8}" presName="ThreeNodes_2_text" presStyleLbl="node1" presStyleIdx="2" presStyleCnt="3">
        <dgm:presLayoutVars>
          <dgm:bulletEnabled val="1"/>
        </dgm:presLayoutVars>
      </dgm:prSet>
      <dgm:spPr/>
    </dgm:pt>
    <dgm:pt modelId="{8246C97D-F85E-4972-8870-1CD2C6C2A33B}" type="pres">
      <dgm:prSet presAssocID="{F4731391-CD91-4985-A876-EAAF237740C8}" presName="ThreeNodes_3_text" presStyleLbl="node1" presStyleIdx="2" presStyleCnt="3">
        <dgm:presLayoutVars>
          <dgm:bulletEnabled val="1"/>
        </dgm:presLayoutVars>
      </dgm:prSet>
      <dgm:spPr/>
    </dgm:pt>
  </dgm:ptLst>
  <dgm:cxnLst>
    <dgm:cxn modelId="{C69EBD10-0986-4D5C-91AE-36CCDCC4675B}" srcId="{F4731391-CD91-4985-A876-EAAF237740C8}" destId="{9DA4FFF4-A574-48EE-AE51-AC46BB12D7FE}" srcOrd="1" destOrd="0" parTransId="{651141F1-2A1D-4084-9202-AECEB9139E94}" sibTransId="{B90F54D4-BA3E-4CCD-8C7B-474B0B03B2D5}"/>
    <dgm:cxn modelId="{29018F18-7D38-4419-860D-22F1422E6652}" type="presOf" srcId="{9DA4FFF4-A574-48EE-AE51-AC46BB12D7FE}" destId="{B8203376-D319-4424-A283-BD1336C5EE0A}" srcOrd="0" destOrd="0" presId="urn:microsoft.com/office/officeart/2005/8/layout/vProcess5"/>
    <dgm:cxn modelId="{E9E8832B-0970-4117-BD66-83FD4DAF2BEC}" type="presOf" srcId="{678E8C06-A51C-4EF6-A698-49B670492306}" destId="{8246C97D-F85E-4972-8870-1CD2C6C2A33B}" srcOrd="1" destOrd="0" presId="urn:microsoft.com/office/officeart/2005/8/layout/vProcess5"/>
    <dgm:cxn modelId="{6CAC8E41-FFD5-418D-B73D-9C6D991F9468}" type="presOf" srcId="{B90F54D4-BA3E-4CCD-8C7B-474B0B03B2D5}" destId="{6490FF1A-ABFE-472E-958E-A58E27F4B6CB}" srcOrd="0" destOrd="0" presId="urn:microsoft.com/office/officeart/2005/8/layout/vProcess5"/>
    <dgm:cxn modelId="{D78E4E42-FF32-40B3-AE22-5BDECCB42174}" srcId="{F4731391-CD91-4985-A876-EAAF237740C8}" destId="{678E8C06-A51C-4EF6-A698-49B670492306}" srcOrd="2" destOrd="0" parTransId="{598E00B0-C5D2-45C4-BDDE-666A996ED668}" sibTransId="{FED51D3D-FB51-4CD2-A857-597E44ABEAC5}"/>
    <dgm:cxn modelId="{9DDFE074-84ED-4D52-8110-31604EA09A00}" srcId="{F4731391-CD91-4985-A876-EAAF237740C8}" destId="{EFBB3D7B-B4F0-4E65-B40C-5BA740B59352}" srcOrd="0" destOrd="0" parTransId="{2EB78003-86E0-4BD6-B9B1-F77745FE7644}" sibTransId="{056EFF72-AB0B-4294-ABE6-7F09B53AE64E}"/>
    <dgm:cxn modelId="{592D7E7A-CFB9-44AC-885A-8BA7A7B8AFAE}" type="presOf" srcId="{678E8C06-A51C-4EF6-A698-49B670492306}" destId="{6A008AF4-B792-457E-8538-C1465080EA45}" srcOrd="0" destOrd="0" presId="urn:microsoft.com/office/officeart/2005/8/layout/vProcess5"/>
    <dgm:cxn modelId="{97060EBA-0B79-4829-A3B3-870BF51D7FC7}" type="presOf" srcId="{EFBB3D7B-B4F0-4E65-B40C-5BA740B59352}" destId="{65B23F44-AEC5-46B1-886A-BBE35F720384}" srcOrd="0" destOrd="0" presId="urn:microsoft.com/office/officeart/2005/8/layout/vProcess5"/>
    <dgm:cxn modelId="{D98227CE-CD1C-499D-99D7-A0F8470CC595}" type="presOf" srcId="{9DA4FFF4-A574-48EE-AE51-AC46BB12D7FE}" destId="{90F0FF12-4680-4B30-86FA-A71357AA88B7}" srcOrd="1" destOrd="0" presId="urn:microsoft.com/office/officeart/2005/8/layout/vProcess5"/>
    <dgm:cxn modelId="{1BD850CE-F803-4C87-A635-22650F82B52F}" type="presOf" srcId="{F4731391-CD91-4985-A876-EAAF237740C8}" destId="{2BB4F423-2331-4DFF-BC42-0F2DF70B58B9}" srcOrd="0" destOrd="0" presId="urn:microsoft.com/office/officeart/2005/8/layout/vProcess5"/>
    <dgm:cxn modelId="{0755C8E7-7331-4187-8BB2-CCB1A5993DA6}" type="presOf" srcId="{056EFF72-AB0B-4294-ABE6-7F09B53AE64E}" destId="{0F3AB6A4-E9F7-4088-95CD-3CEE0E030898}" srcOrd="0" destOrd="0" presId="urn:microsoft.com/office/officeart/2005/8/layout/vProcess5"/>
    <dgm:cxn modelId="{47019EEE-AE8F-426C-B139-99B42006AAB5}" type="presOf" srcId="{EFBB3D7B-B4F0-4E65-B40C-5BA740B59352}" destId="{FCDE59FA-D5B4-4166-B646-70A3D2D7C91D}" srcOrd="1" destOrd="0" presId="urn:microsoft.com/office/officeart/2005/8/layout/vProcess5"/>
    <dgm:cxn modelId="{8B848FB3-92F1-467D-9D90-F6B02F579F29}" type="presParOf" srcId="{2BB4F423-2331-4DFF-BC42-0F2DF70B58B9}" destId="{63508E98-47AA-4ADC-938E-269AC5763BDD}" srcOrd="0" destOrd="0" presId="urn:microsoft.com/office/officeart/2005/8/layout/vProcess5"/>
    <dgm:cxn modelId="{DC396FD1-1181-4D43-B273-F4BCA9E0C752}" type="presParOf" srcId="{2BB4F423-2331-4DFF-BC42-0F2DF70B58B9}" destId="{65B23F44-AEC5-46B1-886A-BBE35F720384}" srcOrd="1" destOrd="0" presId="urn:microsoft.com/office/officeart/2005/8/layout/vProcess5"/>
    <dgm:cxn modelId="{B1AEAE8C-9FB7-4C4C-899A-65AB86537B93}" type="presParOf" srcId="{2BB4F423-2331-4DFF-BC42-0F2DF70B58B9}" destId="{B8203376-D319-4424-A283-BD1336C5EE0A}" srcOrd="2" destOrd="0" presId="urn:microsoft.com/office/officeart/2005/8/layout/vProcess5"/>
    <dgm:cxn modelId="{E5BC7C2D-3593-41B7-BD01-D5589E67C032}" type="presParOf" srcId="{2BB4F423-2331-4DFF-BC42-0F2DF70B58B9}" destId="{6A008AF4-B792-457E-8538-C1465080EA45}" srcOrd="3" destOrd="0" presId="urn:microsoft.com/office/officeart/2005/8/layout/vProcess5"/>
    <dgm:cxn modelId="{E5E50E44-2DB9-4321-8E62-A7E3894CD21D}" type="presParOf" srcId="{2BB4F423-2331-4DFF-BC42-0F2DF70B58B9}" destId="{0F3AB6A4-E9F7-4088-95CD-3CEE0E030898}" srcOrd="4" destOrd="0" presId="urn:microsoft.com/office/officeart/2005/8/layout/vProcess5"/>
    <dgm:cxn modelId="{0FE4F467-E31A-4075-A634-C1AEC42E2A83}" type="presParOf" srcId="{2BB4F423-2331-4DFF-BC42-0F2DF70B58B9}" destId="{6490FF1A-ABFE-472E-958E-A58E27F4B6CB}" srcOrd="5" destOrd="0" presId="urn:microsoft.com/office/officeart/2005/8/layout/vProcess5"/>
    <dgm:cxn modelId="{1D544BE2-C885-47BC-946C-2C58AAF8BC2A}" type="presParOf" srcId="{2BB4F423-2331-4DFF-BC42-0F2DF70B58B9}" destId="{FCDE59FA-D5B4-4166-B646-70A3D2D7C91D}" srcOrd="6" destOrd="0" presId="urn:microsoft.com/office/officeart/2005/8/layout/vProcess5"/>
    <dgm:cxn modelId="{1B6FE41F-B690-4777-9ECB-4C1209594795}" type="presParOf" srcId="{2BB4F423-2331-4DFF-BC42-0F2DF70B58B9}" destId="{90F0FF12-4680-4B30-86FA-A71357AA88B7}" srcOrd="7" destOrd="0" presId="urn:microsoft.com/office/officeart/2005/8/layout/vProcess5"/>
    <dgm:cxn modelId="{50D112BF-41C3-40A1-8E52-B65A19BA2E98}" type="presParOf" srcId="{2BB4F423-2331-4DFF-BC42-0F2DF70B58B9}" destId="{8246C97D-F85E-4972-8870-1CD2C6C2A33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6C40A-0CD0-4AA4-83A2-AA9B8FAC7990}">
      <dsp:nvSpPr>
        <dsp:cNvPr id="0" name=""/>
        <dsp:cNvSpPr/>
      </dsp:nvSpPr>
      <dsp:spPr>
        <a:xfrm>
          <a:off x="0" y="1210"/>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9E8C14-5A95-4917-9873-9AE1816EA237}">
      <dsp:nvSpPr>
        <dsp:cNvPr id="0" name=""/>
        <dsp:cNvSpPr/>
      </dsp:nvSpPr>
      <dsp:spPr>
        <a:xfrm>
          <a:off x="156041" y="117274"/>
          <a:ext cx="283712" cy="2837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F94595-ABA3-4B6D-A07F-0B6FD530AAE1}">
      <dsp:nvSpPr>
        <dsp:cNvPr id="0" name=""/>
        <dsp:cNvSpPr/>
      </dsp:nvSpPr>
      <dsp:spPr>
        <a:xfrm>
          <a:off x="595796" y="1210"/>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Dataset Source: Kaggle</a:t>
          </a:r>
        </a:p>
      </dsp:txBody>
      <dsp:txXfrm>
        <a:off x="595796" y="1210"/>
        <a:ext cx="7063359" cy="515840"/>
      </dsp:txXfrm>
    </dsp:sp>
    <dsp:sp modelId="{3B92EB43-CF7F-49C2-8826-16FC9D752826}">
      <dsp:nvSpPr>
        <dsp:cNvPr id="0" name=""/>
        <dsp:cNvSpPr/>
      </dsp:nvSpPr>
      <dsp:spPr>
        <a:xfrm>
          <a:off x="0" y="646011"/>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C714F-E968-4FB0-BBD7-81137B5AFBCB}">
      <dsp:nvSpPr>
        <dsp:cNvPr id="0" name=""/>
        <dsp:cNvSpPr/>
      </dsp:nvSpPr>
      <dsp:spPr>
        <a:xfrm>
          <a:off x="156041" y="762075"/>
          <a:ext cx="283712" cy="2837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809305-446A-4CFD-B4B7-09221AD14B5E}">
      <dsp:nvSpPr>
        <dsp:cNvPr id="0" name=""/>
        <dsp:cNvSpPr/>
      </dsp:nvSpPr>
      <dsp:spPr>
        <a:xfrm>
          <a:off x="595796" y="646011"/>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Name: Bone Fracture Multi Region X-Ray Data</a:t>
          </a:r>
        </a:p>
      </dsp:txBody>
      <dsp:txXfrm>
        <a:off x="595796" y="646011"/>
        <a:ext cx="7063359" cy="515840"/>
      </dsp:txXfrm>
    </dsp:sp>
    <dsp:sp modelId="{3B5FA763-4777-4ACD-90D6-A73B074F2AC4}">
      <dsp:nvSpPr>
        <dsp:cNvPr id="0" name=""/>
        <dsp:cNvSpPr/>
      </dsp:nvSpPr>
      <dsp:spPr>
        <a:xfrm>
          <a:off x="0" y="1290812"/>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630E0-6F44-42E2-8508-60F2FDA452E9}">
      <dsp:nvSpPr>
        <dsp:cNvPr id="0" name=""/>
        <dsp:cNvSpPr/>
      </dsp:nvSpPr>
      <dsp:spPr>
        <a:xfrm>
          <a:off x="156041" y="1406876"/>
          <a:ext cx="283712" cy="2837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8883F9-1051-4580-80BF-60407F300694}">
      <dsp:nvSpPr>
        <dsp:cNvPr id="0" name=""/>
        <dsp:cNvSpPr/>
      </dsp:nvSpPr>
      <dsp:spPr>
        <a:xfrm>
          <a:off x="595796" y="1290812"/>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Consists of 10,580 radiographic images of X-Ray</a:t>
          </a:r>
        </a:p>
      </dsp:txBody>
      <dsp:txXfrm>
        <a:off x="595796" y="1290812"/>
        <a:ext cx="7063359" cy="515840"/>
      </dsp:txXfrm>
    </dsp:sp>
    <dsp:sp modelId="{ED0363A5-BAE3-4C6A-8DC2-853E70A382EA}">
      <dsp:nvSpPr>
        <dsp:cNvPr id="0" name=""/>
        <dsp:cNvSpPr/>
      </dsp:nvSpPr>
      <dsp:spPr>
        <a:xfrm>
          <a:off x="0" y="1935613"/>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358C6-0037-4C89-9138-5DB5404238B8}">
      <dsp:nvSpPr>
        <dsp:cNvPr id="0" name=""/>
        <dsp:cNvSpPr/>
      </dsp:nvSpPr>
      <dsp:spPr>
        <a:xfrm>
          <a:off x="156041" y="2051677"/>
          <a:ext cx="283712" cy="2837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CBFF78-8D56-4267-9EF5-C2AFFED945DA}">
      <dsp:nvSpPr>
        <dsp:cNvPr id="0" name=""/>
        <dsp:cNvSpPr/>
      </dsp:nvSpPr>
      <dsp:spPr>
        <a:xfrm>
          <a:off x="595796" y="1935613"/>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Training Data: 9246 Images</a:t>
          </a:r>
        </a:p>
      </dsp:txBody>
      <dsp:txXfrm>
        <a:off x="595796" y="1935613"/>
        <a:ext cx="7063359" cy="515840"/>
      </dsp:txXfrm>
    </dsp:sp>
    <dsp:sp modelId="{33D54808-03F7-4745-95E9-DE8A0C99C2A1}">
      <dsp:nvSpPr>
        <dsp:cNvPr id="0" name=""/>
        <dsp:cNvSpPr/>
      </dsp:nvSpPr>
      <dsp:spPr>
        <a:xfrm>
          <a:off x="0" y="2580414"/>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23392-152B-4A7F-9EC0-52C96F6AFCAA}">
      <dsp:nvSpPr>
        <dsp:cNvPr id="0" name=""/>
        <dsp:cNvSpPr/>
      </dsp:nvSpPr>
      <dsp:spPr>
        <a:xfrm>
          <a:off x="156041" y="2696478"/>
          <a:ext cx="283712" cy="2837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0B2B36-DA39-47D3-8D76-C96E65D2DAEA}">
      <dsp:nvSpPr>
        <dsp:cNvPr id="0" name=""/>
        <dsp:cNvSpPr/>
      </dsp:nvSpPr>
      <dsp:spPr>
        <a:xfrm>
          <a:off x="595796" y="2580414"/>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Validation Data: 828 Images </a:t>
          </a:r>
        </a:p>
      </dsp:txBody>
      <dsp:txXfrm>
        <a:off x="595796" y="2580414"/>
        <a:ext cx="7063359" cy="515840"/>
      </dsp:txXfrm>
    </dsp:sp>
    <dsp:sp modelId="{F1B148CF-13EE-4BB1-8CB7-880A05F32B80}">
      <dsp:nvSpPr>
        <dsp:cNvPr id="0" name=""/>
        <dsp:cNvSpPr/>
      </dsp:nvSpPr>
      <dsp:spPr>
        <a:xfrm>
          <a:off x="0" y="3225215"/>
          <a:ext cx="7659156" cy="5158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59D18-B318-4432-BD68-68D9092D2F72}">
      <dsp:nvSpPr>
        <dsp:cNvPr id="0" name=""/>
        <dsp:cNvSpPr/>
      </dsp:nvSpPr>
      <dsp:spPr>
        <a:xfrm>
          <a:off x="156041" y="3341279"/>
          <a:ext cx="283712" cy="2837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E8F3F5-C5CC-4D2E-9607-3F2BF8E5D897}">
      <dsp:nvSpPr>
        <dsp:cNvPr id="0" name=""/>
        <dsp:cNvSpPr/>
      </dsp:nvSpPr>
      <dsp:spPr>
        <a:xfrm>
          <a:off x="595796" y="3225215"/>
          <a:ext cx="7063359" cy="5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93" tIns="54593" rIns="54593" bIns="54593" numCol="1" spcCol="1270" anchor="ctr" anchorCtr="0">
          <a:noAutofit/>
        </a:bodyPr>
        <a:lstStyle/>
        <a:p>
          <a:pPr marL="0" lvl="0" indent="0" algn="l" defTabSz="844550">
            <a:lnSpc>
              <a:spcPct val="100000"/>
            </a:lnSpc>
            <a:spcBef>
              <a:spcPct val="0"/>
            </a:spcBef>
            <a:spcAft>
              <a:spcPct val="35000"/>
            </a:spcAft>
            <a:buNone/>
          </a:pPr>
          <a:r>
            <a:rPr lang="en-US" sz="1900" kern="1200"/>
            <a:t>Test Data: 506 Images</a:t>
          </a:r>
        </a:p>
      </dsp:txBody>
      <dsp:txXfrm>
        <a:off x="595796" y="3225215"/>
        <a:ext cx="7063359" cy="515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C6852-347F-42D6-B5CE-D88EE46BC810}">
      <dsp:nvSpPr>
        <dsp:cNvPr id="0" name=""/>
        <dsp:cNvSpPr/>
      </dsp:nvSpPr>
      <dsp:spPr>
        <a:xfrm>
          <a:off x="0" y="533747"/>
          <a:ext cx="2740027" cy="173991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CF225-91D3-4ED2-8E23-80452F15CE99}">
      <dsp:nvSpPr>
        <dsp:cNvPr id="0" name=""/>
        <dsp:cNvSpPr/>
      </dsp:nvSpPr>
      <dsp:spPr>
        <a:xfrm>
          <a:off x="304447" y="822972"/>
          <a:ext cx="2740027" cy="173991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Original Size of the Image: 224*224 pixels</a:t>
          </a:r>
        </a:p>
      </dsp:txBody>
      <dsp:txXfrm>
        <a:off x="355407" y="873932"/>
        <a:ext cx="2638107" cy="1637997"/>
      </dsp:txXfrm>
    </dsp:sp>
    <dsp:sp modelId="{CFFD7F21-1147-42B7-9BCC-D07AC8EEDFC6}">
      <dsp:nvSpPr>
        <dsp:cNvPr id="0" name=""/>
        <dsp:cNvSpPr/>
      </dsp:nvSpPr>
      <dsp:spPr>
        <a:xfrm>
          <a:off x="3348922" y="533747"/>
          <a:ext cx="2740027" cy="173991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9E5D0-613D-4B6B-B04F-A1A9903E7CB7}">
      <dsp:nvSpPr>
        <dsp:cNvPr id="0" name=""/>
        <dsp:cNvSpPr/>
      </dsp:nvSpPr>
      <dsp:spPr>
        <a:xfrm>
          <a:off x="3653369" y="822972"/>
          <a:ext cx="2740027" cy="173991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Converted Size: 64*64 pixels , grayscale format</a:t>
          </a:r>
        </a:p>
      </dsp:txBody>
      <dsp:txXfrm>
        <a:off x="3704329" y="873932"/>
        <a:ext cx="2638107" cy="1637997"/>
      </dsp:txXfrm>
    </dsp:sp>
    <dsp:sp modelId="{39950F8B-B803-43BE-AF7A-D1B08F86B75B}">
      <dsp:nvSpPr>
        <dsp:cNvPr id="0" name=""/>
        <dsp:cNvSpPr/>
      </dsp:nvSpPr>
      <dsp:spPr>
        <a:xfrm>
          <a:off x="6697844" y="533747"/>
          <a:ext cx="2740027" cy="173991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F6A1A-DBFE-4CC1-8698-4C366DC0812C}">
      <dsp:nvSpPr>
        <dsp:cNvPr id="0" name=""/>
        <dsp:cNvSpPr/>
      </dsp:nvSpPr>
      <dsp:spPr>
        <a:xfrm>
          <a:off x="7002291" y="822972"/>
          <a:ext cx="2740027" cy="173991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Labels Converted based on folder names: 0 for fractured and 1 for not fractured</a:t>
          </a:r>
        </a:p>
      </dsp:txBody>
      <dsp:txXfrm>
        <a:off x="7053251" y="873932"/>
        <a:ext cx="2638107" cy="1637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781B6-D39A-479B-A5BD-A34241C07617}">
      <dsp:nvSpPr>
        <dsp:cNvPr id="0" name=""/>
        <dsp:cNvSpPr/>
      </dsp:nvSpPr>
      <dsp:spPr>
        <a:xfrm>
          <a:off x="225102" y="2172"/>
          <a:ext cx="2860678" cy="17164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Value is passed to a sigmoid activation function to generate a probability score </a:t>
          </a:r>
        </a:p>
      </dsp:txBody>
      <dsp:txXfrm>
        <a:off x="225102" y="2172"/>
        <a:ext cx="2860678" cy="1716406"/>
      </dsp:txXfrm>
    </dsp:sp>
    <dsp:sp modelId="{EE81D0D7-0563-4DB2-804C-6A4EB6CDECF4}">
      <dsp:nvSpPr>
        <dsp:cNvPr id="0" name=""/>
        <dsp:cNvSpPr/>
      </dsp:nvSpPr>
      <dsp:spPr>
        <a:xfrm>
          <a:off x="3371848" y="2172"/>
          <a:ext cx="2860678" cy="171640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0 or 1</a:t>
          </a:r>
        </a:p>
      </dsp:txBody>
      <dsp:txXfrm>
        <a:off x="3371848" y="2172"/>
        <a:ext cx="2860678" cy="1716406"/>
      </dsp:txXfrm>
    </dsp:sp>
    <dsp:sp modelId="{317C1315-ADD1-4A88-BA2D-136E612A60CF}">
      <dsp:nvSpPr>
        <dsp:cNvPr id="0" name=""/>
        <dsp:cNvSpPr/>
      </dsp:nvSpPr>
      <dsp:spPr>
        <a:xfrm>
          <a:off x="6518594" y="2172"/>
          <a:ext cx="2860678" cy="171640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If value is closer to 0: Fractured</a:t>
          </a:r>
        </a:p>
      </dsp:txBody>
      <dsp:txXfrm>
        <a:off x="6518594" y="2172"/>
        <a:ext cx="2860678" cy="1716406"/>
      </dsp:txXfrm>
    </dsp:sp>
    <dsp:sp modelId="{527E1B39-D6A2-4319-B362-368DE218423B}">
      <dsp:nvSpPr>
        <dsp:cNvPr id="0" name=""/>
        <dsp:cNvSpPr/>
      </dsp:nvSpPr>
      <dsp:spPr>
        <a:xfrm>
          <a:off x="1798475" y="2004647"/>
          <a:ext cx="2860678" cy="171640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If closer to 1: Not fractured</a:t>
          </a:r>
        </a:p>
      </dsp:txBody>
      <dsp:txXfrm>
        <a:off x="1798475" y="2004647"/>
        <a:ext cx="2860678" cy="1716406"/>
      </dsp:txXfrm>
    </dsp:sp>
    <dsp:sp modelId="{7EB750CF-AE22-464A-8453-8076641B58EB}">
      <dsp:nvSpPr>
        <dsp:cNvPr id="0" name=""/>
        <dsp:cNvSpPr/>
      </dsp:nvSpPr>
      <dsp:spPr>
        <a:xfrm>
          <a:off x="4945221" y="2004647"/>
          <a:ext cx="2860678" cy="171640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final layer consists of 1 neuron : 0 or 1 that classifies the bone as Fractured or Not-Fractured</a:t>
          </a:r>
        </a:p>
      </dsp:txBody>
      <dsp:txXfrm>
        <a:off x="4945221" y="2004647"/>
        <a:ext cx="2860678" cy="1716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23F44-AEC5-46B1-886A-BBE35F720384}">
      <dsp:nvSpPr>
        <dsp:cNvPr id="0" name=""/>
        <dsp:cNvSpPr/>
      </dsp:nvSpPr>
      <dsp:spPr>
        <a:xfrm>
          <a:off x="0" y="0"/>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The development of CNN based model for Bone Fracture Classification addresses a critical need in medical diagnostics.</a:t>
          </a:r>
        </a:p>
      </dsp:txBody>
      <dsp:txXfrm>
        <a:off x="30074" y="30074"/>
        <a:ext cx="7073573" cy="966656"/>
      </dsp:txXfrm>
    </dsp:sp>
    <dsp:sp modelId="{B8203376-D319-4424-A283-BD1336C5EE0A}">
      <dsp:nvSpPr>
        <dsp:cNvPr id="0" name=""/>
        <dsp:cNvSpPr/>
      </dsp:nvSpPr>
      <dsp:spPr>
        <a:xfrm>
          <a:off x="721903" y="1197939"/>
          <a:ext cx="8181575" cy="1026804"/>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The implementation of this system in healthcare settings can assist radiologists by providing a second opinion and reducing diagnostic time.</a:t>
          </a:r>
        </a:p>
      </dsp:txBody>
      <dsp:txXfrm>
        <a:off x="751977" y="1228013"/>
        <a:ext cx="6732100" cy="966656"/>
      </dsp:txXfrm>
    </dsp:sp>
    <dsp:sp modelId="{6A008AF4-B792-457E-8538-C1465080EA45}">
      <dsp:nvSpPr>
        <dsp:cNvPr id="0" name=""/>
        <dsp:cNvSpPr/>
      </dsp:nvSpPr>
      <dsp:spPr>
        <a:xfrm>
          <a:off x="1443807" y="2395878"/>
          <a:ext cx="8181575" cy="1026804"/>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Therefore, this research shows how AI can revolutionize medical imaging by using deep learning.</a:t>
          </a:r>
        </a:p>
      </dsp:txBody>
      <dsp:txXfrm>
        <a:off x="1473881" y="2425952"/>
        <a:ext cx="6732100" cy="966656"/>
      </dsp:txXfrm>
    </dsp:sp>
    <dsp:sp modelId="{0F3AB6A4-E9F7-4088-95CD-3CEE0E030898}">
      <dsp:nvSpPr>
        <dsp:cNvPr id="0" name=""/>
        <dsp:cNvSpPr/>
      </dsp:nvSpPr>
      <dsp:spPr>
        <a:xfrm>
          <a:off x="7514152" y="778660"/>
          <a:ext cx="667423" cy="66742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64322" y="778660"/>
        <a:ext cx="367083" cy="502236"/>
      </dsp:txXfrm>
    </dsp:sp>
    <dsp:sp modelId="{6490FF1A-ABFE-472E-958E-A58E27F4B6CB}">
      <dsp:nvSpPr>
        <dsp:cNvPr id="0" name=""/>
        <dsp:cNvSpPr/>
      </dsp:nvSpPr>
      <dsp:spPr>
        <a:xfrm>
          <a:off x="8236056" y="1969754"/>
          <a:ext cx="667423" cy="667423"/>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86226" y="1969754"/>
        <a:ext cx="367083" cy="5022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38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52589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575737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0231421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217341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514892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31440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7793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44285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60472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004570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1425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8615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6435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4964329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41495530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531872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0720374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77466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8899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772896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103333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909274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34500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075408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613262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7077452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444479B-705B-4489-957E-7E8A228BDFA0}" type="datetime1">
              <a:rPr lang="en-US" smtClean="0"/>
              <a:t>10/25/2024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987548898"/>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9F774-3FA6-43B8-9241-99959C8FD463}"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558490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51341714"/>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5346068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658972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6203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46337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31988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E7897-33C5-4F1A-9307-D068E37F3DC7}" type="datetime1">
              <a:rPr lang="en-US" smtClean="0"/>
              <a:t>10/25/2024</a:t>
            </a:fld>
            <a:endParaRPr lang="en-US"/>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70C12960-6E85-460F-B6E3-5B82CB31AF3D}"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05934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70C12960-6E85-460F-B6E3-5B82CB31AF3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55945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669720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8372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70C12960-6E85-460F-B6E3-5B82CB31AF3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55597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43900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7421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12181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18312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0046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1623968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00025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46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2808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4427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18128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58074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077788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664540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661175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5733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2348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278173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256802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155945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7362998"/>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67777733"/>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6577769"/>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7DA38F49-B3E2-4BF0-BEC7-C30D34ABBB8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84398676"/>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061347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3607597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3355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57400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310582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9530055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721604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689737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4048589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0724968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581335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12772731"/>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20685887"/>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187995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0942252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61122740"/>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70312163"/>
      </p:ext>
    </p:extLst>
  </p:cSld>
  <p:clrMapOvr>
    <a:masterClrMapping/>
  </p:clrMapOvr>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35705019"/>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1714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4243144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70C12960-6E85-460F-B6E3-5B82CB31AF3D}"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339010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975807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8703881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2736187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06796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208140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473362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4084694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465315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22666881"/>
      </p:ext>
    </p:extLst>
  </p:cSld>
  <p:clrMapOvr>
    <a:masterClrMapping/>
  </p:clrMapOvr>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7525739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745043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957598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0776172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1176156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3766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513960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4460313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94014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355753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6156608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53907298"/>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68974445"/>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82219471"/>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1434188"/>
      </p:ext>
    </p:extLst>
  </p:cSld>
  <p:clrMapOvr>
    <a:masterClrMapping/>
  </p:clrMapOvr>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82422182"/>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DA38F49-B3E2-4BF0-BEC7-C30D34ABBB8D}"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629507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82615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569696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DA38F49-B3E2-4BF0-BEC7-C30D34ABBB8D}" type="datetime1">
              <a:rPr lang="en-US" smtClean="0"/>
              <a:t>10/25/2024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33052360"/>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6197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3676528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5741347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003414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8132606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666749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4113518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7894432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33594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5949537"/>
      </p:ext>
    </p:extLst>
  </p:cSld>
  <p:clrMapOvr>
    <a:masterClrMapping/>
  </p:clrMapOvr>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434900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3263848"/>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95636102"/>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45435487"/>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29594497"/>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80048537"/>
      </p:ext>
    </p:extLst>
  </p:cSld>
  <p:clrMapOvr>
    <a:masterClrMapping/>
  </p:clrMapOvr>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DA38F49-B3E2-4BF0-BEC7-C30D34ABBB8D}"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72937048"/>
      </p:ext>
    </p:extLst>
  </p:cSld>
  <p:clrMapOvr>
    <a:masterClrMapping/>
  </p:clrMapOvr>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DA38F49-B3E2-4BF0-BEC7-C30D34ABBB8D}"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22558133"/>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2389547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90171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7151494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0854145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1155541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7665389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0052101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82109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35292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70C12960-6E85-460F-B6E3-5B82CB31AF3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785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690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301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4638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9435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3904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8906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2917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3460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2907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8029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288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90100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02081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217263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60281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96796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12084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591177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088020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449596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48982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316188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52709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12960-6E85-460F-B6E3-5B82CB31AF3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536424"/>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24441749"/>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12960-6E85-460F-B6E3-5B82CB31AF3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631747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2123456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755133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88472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18950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469186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751954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406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788696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543105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278812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195968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029284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43427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81943484"/>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34328853"/>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977313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01289616"/>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348118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009605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3218178"/>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83374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711697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450412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77580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684253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579ABC2-0180-4F3A-A895-A85BC724D472}" type="datetime1">
              <a:rPr lang="en-US" smtClean="0"/>
              <a:t>10/25/2024</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982676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AEEA9BA-4E8F-439E-BEA4-91FBA01E3F5F}" type="datetime1">
              <a:rPr lang="en-US" smtClean="0"/>
              <a:t>10/25/2024</a:t>
            </a:fld>
            <a:endParaRPr lang="en-US"/>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795864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E15BF18-0007-481C-AA29-413124BC3EE7}" type="datetime1">
              <a:rPr lang="en-US" smtClean="0"/>
              <a:t>10/25/2024</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0459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9BE9870-3748-43AD-B547-02A075CB4A1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7675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614818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E7897-33C5-4F1A-9307-D068E37F3DC7}" type="datetime1">
              <a:rPr lang="en-US" smtClean="0"/>
              <a:t>10/25/2024</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397955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2E171BA-CC09-47C8-A6DF-F5C5CB59CEEC}" type="datetime1">
              <a:rPr lang="en-US" smtClean="0"/>
              <a:t>10/25/2024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859369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7B66AD-7C08-490A-ADA4-B47E10FB2407}"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04633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B95027-4255-49E7-9841-CD21BCC99996}"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88937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74092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08593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625827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688660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20801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7144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10/25/2024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044439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111437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34790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2E171BA-CC09-47C8-A6DF-F5C5CB59CEEC}" type="datetime1">
              <a:rPr lang="en-US" smtClean="0"/>
              <a:t>10/25/2024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995791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24671205"/>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82805403"/>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12258862"/>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7463970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31568005"/>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83901665"/>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570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0.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6.jp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1.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heme" Target="../theme/theme12.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theme" Target="../theme/theme1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13.pn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4.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image" Target="../media/image14.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15.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1.jpe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6.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jpeg"/><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6.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9.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10/25/2024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2259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57" r:id="rId7"/>
    <p:sldLayoutId id="2147483665" r:id="rId8"/>
    <p:sldLayoutId id="2147483664" r:id="rId9"/>
    <p:sldLayoutId id="2147483663" r:id="rId10"/>
    <p:sldLayoutId id="2147483662"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666966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0C12960-6E85-460F-B6E3-5B82CB31AF3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4027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DA38F49-B3E2-4BF0-BEC7-C30D34ABBB8D}" type="datetime1">
              <a:rPr lang="en-US" smtClean="0"/>
              <a:t>10/25/2024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669987867"/>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42698760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0C12960-6E85-460F-B6E3-5B82CB31AF3D}"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4766127"/>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221983804"/>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15036424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3271640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0C12960-6E85-460F-B6E3-5B82CB31AF3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032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9646843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15883676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954023526"/>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458148334"/>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70C12960-6E85-460F-B6E3-5B82CB31AF3D}"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3017127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DA38F49-B3E2-4BF0-BEC7-C30D34ABBB8D}" type="datetime1">
              <a:rPr lang="en-US" smtClean="0"/>
              <a:t>10/25/2024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70C12960-6E85-460F-B6E3-5B82CB31AF3D}"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3509207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jpe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6.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0.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radiologic figure of a skeleton">
            <a:extLst>
              <a:ext uri="{FF2B5EF4-FFF2-40B4-BE49-F238E27FC236}">
                <a16:creationId xmlns:a16="http://schemas.microsoft.com/office/drawing/2014/main" id="{E94AB498-37A9-FA2C-4B1C-F274A29861ED}"/>
              </a:ext>
            </a:extLst>
          </p:cNvPr>
          <p:cNvPicPr>
            <a:picLocks noChangeAspect="1"/>
          </p:cNvPicPr>
          <p:nvPr/>
        </p:nvPicPr>
        <p:blipFill>
          <a:blip r:embed="rId2"/>
          <a:srcRect l="33044" r="-1" b="-1"/>
          <a:stretch/>
        </p:blipFill>
        <p:spPr>
          <a:xfrm>
            <a:off x="20" y="10"/>
            <a:ext cx="6931132" cy="6857990"/>
          </a:xfrm>
          <a:prstGeom prst="rect">
            <a:avLst/>
          </a:prstGeom>
        </p:spPr>
      </p:pic>
      <p:sp>
        <p:nvSpPr>
          <p:cNvPr id="2" name="Title 1">
            <a:extLst>
              <a:ext uri="{FF2B5EF4-FFF2-40B4-BE49-F238E27FC236}">
                <a16:creationId xmlns:a16="http://schemas.microsoft.com/office/drawing/2014/main" id="{85D09A9C-6520-8F40-C55E-BC19ABB74D76}"/>
              </a:ext>
            </a:extLst>
          </p:cNvPr>
          <p:cNvSpPr>
            <a:spLocks noGrp="1"/>
          </p:cNvSpPr>
          <p:nvPr>
            <p:ph type="ctrTitle"/>
          </p:nvPr>
        </p:nvSpPr>
        <p:spPr>
          <a:xfrm>
            <a:off x="7537528" y="1032764"/>
            <a:ext cx="4308672" cy="3224045"/>
          </a:xfrm>
        </p:spPr>
        <p:txBody>
          <a:bodyPr anchor="b">
            <a:normAutofit/>
          </a:bodyPr>
          <a:lstStyle/>
          <a:p>
            <a:pPr>
              <a:lnSpc>
                <a:spcPct val="90000"/>
              </a:lnSpc>
            </a:pPr>
            <a:r>
              <a:rPr lang="en-US" sz="4900">
                <a:latin typeface="Adobe Gothic Std B" panose="020B0800000000000000" pitchFamily="34" charset="-128"/>
                <a:ea typeface="Adobe Gothic Std B" panose="020B0800000000000000" pitchFamily="34" charset="-128"/>
              </a:rPr>
              <a:t>Bone Fracture Classification Using CNN</a:t>
            </a:r>
            <a:endParaRPr lang="en-US" sz="4900"/>
          </a:p>
        </p:txBody>
      </p:sp>
      <p:sp>
        <p:nvSpPr>
          <p:cNvPr id="3" name="Subtitle 2">
            <a:extLst>
              <a:ext uri="{FF2B5EF4-FFF2-40B4-BE49-F238E27FC236}">
                <a16:creationId xmlns:a16="http://schemas.microsoft.com/office/drawing/2014/main" id="{73067DD0-A0D2-C873-0675-52B10A7B5827}"/>
              </a:ext>
            </a:extLst>
          </p:cNvPr>
          <p:cNvSpPr>
            <a:spLocks noGrp="1"/>
          </p:cNvSpPr>
          <p:nvPr>
            <p:ph type="subTitle" idx="1"/>
          </p:nvPr>
        </p:nvSpPr>
        <p:spPr>
          <a:xfrm>
            <a:off x="7535756" y="5046281"/>
            <a:ext cx="4308672" cy="1172408"/>
          </a:xfrm>
        </p:spPr>
        <p:txBody>
          <a:bodyPr anchor="t">
            <a:normAutofit/>
          </a:bodyPr>
          <a:lstStyle/>
          <a:p>
            <a:r>
              <a:rPr lang="en-US" dirty="0"/>
              <a:t>Ashitosh Dhungana</a:t>
            </a:r>
          </a:p>
          <a:p>
            <a:r>
              <a:rPr lang="en-US" dirty="0"/>
              <a:t>10/14/2024</a:t>
            </a:r>
          </a:p>
          <a:p>
            <a:endParaRPr lang="en-US" dirty="0"/>
          </a:p>
        </p:txBody>
      </p:sp>
      <p:cxnSp>
        <p:nvCxnSpPr>
          <p:cNvPr id="20" name="Straight Connector 19">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6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7765-5268-2DCE-892D-F0A85D86F6EA}"/>
              </a:ext>
            </a:extLst>
          </p:cNvPr>
          <p:cNvSpPr>
            <a:spLocks noGrp="1"/>
          </p:cNvSpPr>
          <p:nvPr>
            <p:ph type="title"/>
          </p:nvPr>
        </p:nvSpPr>
        <p:spPr>
          <a:xfrm>
            <a:off x="581193" y="729658"/>
            <a:ext cx="9205902" cy="697208"/>
          </a:xfrm>
        </p:spPr>
        <p:txBody>
          <a:bodyPr>
            <a:noAutofit/>
          </a:bodyPr>
          <a:lstStyle/>
          <a:p>
            <a:r>
              <a:rPr lang="en-US" sz="2000" dirty="0"/>
              <a:t>CNN Helps in classifying X-ray image as Fractured or not by feature extraction and mapping those feature to correct labels.</a:t>
            </a:r>
          </a:p>
        </p:txBody>
      </p:sp>
      <p:sp>
        <p:nvSpPr>
          <p:cNvPr id="3" name="Content Placeholder 2">
            <a:extLst>
              <a:ext uri="{FF2B5EF4-FFF2-40B4-BE49-F238E27FC236}">
                <a16:creationId xmlns:a16="http://schemas.microsoft.com/office/drawing/2014/main" id="{777D5316-9398-35AD-3434-2628CAD0F1D2}"/>
              </a:ext>
            </a:extLst>
          </p:cNvPr>
          <p:cNvSpPr>
            <a:spLocks noGrp="1"/>
          </p:cNvSpPr>
          <p:nvPr>
            <p:ph sz="half" idx="1"/>
          </p:nvPr>
        </p:nvSpPr>
        <p:spPr>
          <a:xfrm>
            <a:off x="411983" y="2733152"/>
            <a:ext cx="5245240" cy="3127899"/>
          </a:xfrm>
        </p:spPr>
        <p:txBody>
          <a:bodyPr>
            <a:noAutofit/>
          </a:bodyPr>
          <a:lstStyle/>
          <a:p>
            <a:pPr marL="0" indent="0">
              <a:buNone/>
            </a:pPr>
            <a:r>
              <a:rPr lang="en-US" sz="1400" dirty="0"/>
              <a:t>1.Image Input as Matrices: 64*64 pixel X-Ray Image </a:t>
            </a:r>
          </a:p>
          <a:p>
            <a:pPr marL="0" indent="0">
              <a:buNone/>
            </a:pPr>
            <a:r>
              <a:rPr lang="en-US" sz="1400" dirty="0"/>
              <a:t>Represented as a </a:t>
            </a:r>
            <a:r>
              <a:rPr lang="en-US" sz="1400" b="1" dirty="0"/>
              <a:t>64x64 matrix</a:t>
            </a:r>
            <a:r>
              <a:rPr lang="en-US" sz="1400" dirty="0"/>
              <a:t>, where each entry in the matrix corresponds to a pixel's intensity.</a:t>
            </a:r>
          </a:p>
          <a:p>
            <a:pPr marL="0" indent="0">
              <a:buNone/>
            </a:pPr>
            <a:r>
              <a:rPr lang="en-US" sz="1400" dirty="0"/>
              <a:t>2.Convolutional Layer: Apply filter in small matrices to extract features.</a:t>
            </a:r>
          </a:p>
          <a:p>
            <a:pPr marL="0" indent="0">
              <a:buNone/>
            </a:pPr>
            <a:r>
              <a:rPr lang="en-US" sz="1400" dirty="0"/>
              <a:t>Each filter is a 3*3 matrix: For example:    </a:t>
            </a:r>
          </a:p>
          <a:p>
            <a:pPr marL="0" indent="0">
              <a:buNone/>
            </a:pPr>
            <a:r>
              <a:rPr lang="en-US" sz="1400" dirty="0"/>
              <a:t>[ [0, 1, 0],</a:t>
            </a:r>
          </a:p>
          <a:p>
            <a:pPr marL="0" indent="0">
              <a:buNone/>
            </a:pPr>
            <a:r>
              <a:rPr lang="en-US" sz="1400" dirty="0"/>
              <a:t>  [1, -4, 1],</a:t>
            </a:r>
          </a:p>
          <a:p>
            <a:pPr marL="0" indent="0">
              <a:buNone/>
            </a:pPr>
            <a:r>
              <a:rPr lang="en-US" sz="1400" dirty="0"/>
              <a:t>  [0, 1, 0]]   </a:t>
            </a:r>
          </a:p>
          <a:p>
            <a:pPr marL="0" indent="0">
              <a:buNone/>
            </a:pPr>
            <a:r>
              <a:rPr lang="en-US" sz="1400" dirty="0"/>
              <a:t>When applied to a region of the image matrix (e.g., a 3x3 section of the X-ray)</a:t>
            </a:r>
          </a:p>
          <a:p>
            <a:pPr marL="0" indent="0">
              <a:buNone/>
            </a:pPr>
            <a:r>
              <a:rPr lang="en-US" sz="1400" dirty="0"/>
              <a:t>Output = Feature Map </a:t>
            </a:r>
          </a:p>
          <a:p>
            <a:pPr marL="0" indent="0">
              <a:buNone/>
            </a:pPr>
            <a:endParaRPr lang="en-US" sz="400" dirty="0"/>
          </a:p>
          <a:p>
            <a:pPr marL="0" indent="0">
              <a:buNone/>
            </a:pPr>
            <a:endParaRPr lang="en-US" sz="400" dirty="0"/>
          </a:p>
          <a:p>
            <a:pPr marL="0" indent="0">
              <a:buNone/>
            </a:pPr>
            <a:endParaRPr lang="en-US" sz="400" dirty="0"/>
          </a:p>
          <a:p>
            <a:pPr marL="0" indent="0">
              <a:buNone/>
            </a:pPr>
            <a:r>
              <a:rPr lang="en-US" sz="400" dirty="0"/>
              <a:t> </a:t>
            </a:r>
          </a:p>
          <a:p>
            <a:pPr marL="0" indent="0">
              <a:buNone/>
            </a:pPr>
            <a:endParaRPr lang="en-US" sz="400" dirty="0"/>
          </a:p>
        </p:txBody>
      </p:sp>
      <p:pic>
        <p:nvPicPr>
          <p:cNvPr id="6" name="Content Placeholder 5" descr="A screenshot of a computer&#10;&#10;Description automatically generated">
            <a:extLst>
              <a:ext uri="{FF2B5EF4-FFF2-40B4-BE49-F238E27FC236}">
                <a16:creationId xmlns:a16="http://schemas.microsoft.com/office/drawing/2014/main" id="{64C2869F-449C-14D5-0F4C-0598730860E8}"/>
              </a:ext>
            </a:extLst>
          </p:cNvPr>
          <p:cNvPicPr>
            <a:picLocks noGrp="1" noChangeAspect="1"/>
          </p:cNvPicPr>
          <p:nvPr>
            <p:ph sz="half" idx="2"/>
          </p:nvPr>
        </p:nvPicPr>
        <p:blipFill>
          <a:blip r:embed="rId2"/>
          <a:stretch>
            <a:fillRect/>
          </a:stretch>
        </p:blipFill>
        <p:spPr>
          <a:xfrm>
            <a:off x="6176038" y="2738120"/>
            <a:ext cx="5278699" cy="2304097"/>
          </a:xfrm>
        </p:spPr>
      </p:pic>
    </p:spTree>
    <p:extLst>
      <p:ext uri="{BB962C8B-B14F-4D97-AF65-F5344CB8AC3E}">
        <p14:creationId xmlns:p14="http://schemas.microsoft.com/office/powerpoint/2010/main" val="370197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itle 6">
            <a:extLst>
              <a:ext uri="{FF2B5EF4-FFF2-40B4-BE49-F238E27FC236}">
                <a16:creationId xmlns:a16="http://schemas.microsoft.com/office/drawing/2014/main" id="{5D86E3B0-B433-F91F-40A9-76D5657D1DDF}"/>
              </a:ext>
            </a:extLst>
          </p:cNvPr>
          <p:cNvSpPr>
            <a:spLocks noGrp="1"/>
          </p:cNvSpPr>
          <p:nvPr>
            <p:ph type="title"/>
          </p:nvPr>
        </p:nvSpPr>
        <p:spPr>
          <a:xfrm>
            <a:off x="289248" y="1123837"/>
            <a:ext cx="4998963" cy="1255469"/>
          </a:xfrm>
        </p:spPr>
        <p:txBody>
          <a:bodyPr>
            <a:normAutofit/>
          </a:bodyPr>
          <a:lstStyle/>
          <a:p>
            <a:r>
              <a:rPr lang="en-US" dirty="0"/>
              <a:t>Feature Map Cont.</a:t>
            </a:r>
            <a:br>
              <a:rPr lang="en-US" dirty="0"/>
            </a:br>
            <a:endParaRPr lang="en-US" dirty="0"/>
          </a:p>
        </p:txBody>
      </p:sp>
      <p:sp>
        <p:nvSpPr>
          <p:cNvPr id="8" name="Content Placeholder 7">
            <a:extLst>
              <a:ext uri="{FF2B5EF4-FFF2-40B4-BE49-F238E27FC236}">
                <a16:creationId xmlns:a16="http://schemas.microsoft.com/office/drawing/2014/main" id="{5DB8BEB5-8B09-865B-78D7-0C84C320E619}"/>
              </a:ext>
            </a:extLst>
          </p:cNvPr>
          <p:cNvSpPr>
            <a:spLocks noGrp="1"/>
          </p:cNvSpPr>
          <p:nvPr>
            <p:ph idx="1"/>
          </p:nvPr>
        </p:nvSpPr>
        <p:spPr>
          <a:xfrm>
            <a:off x="289249" y="2510395"/>
            <a:ext cx="4998962" cy="3274586"/>
          </a:xfrm>
        </p:spPr>
        <p:txBody>
          <a:bodyPr anchor="t">
            <a:normAutofit/>
          </a:bodyPr>
          <a:lstStyle/>
          <a:p>
            <a:pPr marL="0" indent="0">
              <a:buNone/>
            </a:pPr>
            <a:r>
              <a:rPr lang="en-US" dirty="0">
                <a:solidFill>
                  <a:srgbClr val="FFFFFF"/>
                </a:solidFill>
              </a:rPr>
              <a:t>The Feature Map Value would be :Feature map value = (200*0 + 198*1 + 202*0) + (199*1 + 190*(-4) + 210*1) + (195*0 + 200*1 + 215*0) = 30</a:t>
            </a:r>
          </a:p>
          <a:p>
            <a:pPr marL="0" indent="0">
              <a:buNone/>
            </a:pPr>
            <a:endParaRPr lang="en-US" dirty="0">
              <a:solidFill>
                <a:srgbClr val="FFFFFF"/>
              </a:solidFill>
            </a:endParaRPr>
          </a:p>
          <a:p>
            <a:pPr marL="0" indent="0">
              <a:buNone/>
            </a:pPr>
            <a:r>
              <a:rPr lang="en-US" dirty="0">
                <a:solidFill>
                  <a:srgbClr val="FFFFFF"/>
                </a:solidFill>
              </a:rPr>
              <a:t>Same process is repeated the entire image to develop a feature map.</a:t>
            </a:r>
          </a:p>
          <a:p>
            <a:pPr marL="0" indent="0">
              <a:buNone/>
            </a:pPr>
            <a:r>
              <a:rPr lang="en-US" dirty="0">
                <a:solidFill>
                  <a:srgbClr val="FFFFFF"/>
                </a:solidFill>
              </a:rPr>
              <a:t>                                                                 </a:t>
            </a:r>
          </a:p>
        </p:txBody>
      </p:sp>
      <p:sp>
        <p:nvSpPr>
          <p:cNvPr id="23" name="Rectangle 22">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497"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 code&#10;&#10;Description automatically generated">
            <a:extLst>
              <a:ext uri="{FF2B5EF4-FFF2-40B4-BE49-F238E27FC236}">
                <a16:creationId xmlns:a16="http://schemas.microsoft.com/office/drawing/2014/main" id="{C2E17C89-01C1-74BB-7850-84721CF79274}"/>
              </a:ext>
            </a:extLst>
          </p:cNvPr>
          <p:cNvPicPr>
            <a:picLocks noChangeAspect="1"/>
          </p:cNvPicPr>
          <p:nvPr/>
        </p:nvPicPr>
        <p:blipFill>
          <a:blip r:embed="rId2"/>
          <a:stretch>
            <a:fillRect/>
          </a:stretch>
        </p:blipFill>
        <p:spPr>
          <a:xfrm>
            <a:off x="6262503" y="1179813"/>
            <a:ext cx="2568918" cy="2349768"/>
          </a:xfrm>
          <a:prstGeom prst="rect">
            <a:avLst/>
          </a:prstGeom>
        </p:spPr>
      </p:pic>
      <p:sp>
        <p:nvSpPr>
          <p:cNvPr id="25" name="Rectangle 24">
            <a:extLst>
              <a:ext uri="{FF2B5EF4-FFF2-40B4-BE49-F238E27FC236}">
                <a16:creationId xmlns:a16="http://schemas.microsoft.com/office/drawing/2014/main" id="{A73D5959-733D-49EB-9C7B-0B65AD3B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70FE657-E905-4F80-9A98-9FAC75EA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2153" y="4090151"/>
            <a:ext cx="2836274" cy="1999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 code&#10;&#10;Description automatically generated">
            <a:extLst>
              <a:ext uri="{FF2B5EF4-FFF2-40B4-BE49-F238E27FC236}">
                <a16:creationId xmlns:a16="http://schemas.microsoft.com/office/drawing/2014/main" id="{F5341EF2-9C50-6A67-BF2D-220153FB678B}"/>
              </a:ext>
            </a:extLst>
          </p:cNvPr>
          <p:cNvPicPr>
            <a:picLocks noChangeAspect="1"/>
          </p:cNvPicPr>
          <p:nvPr/>
        </p:nvPicPr>
        <p:blipFill>
          <a:blip r:embed="rId3"/>
          <a:stretch>
            <a:fillRect/>
          </a:stretch>
        </p:blipFill>
        <p:spPr>
          <a:xfrm>
            <a:off x="9228172" y="3168044"/>
            <a:ext cx="2122819" cy="2476621"/>
          </a:xfrm>
          <a:prstGeom prst="rect">
            <a:avLst/>
          </a:prstGeom>
        </p:spPr>
      </p:pic>
      <p:sp>
        <p:nvSpPr>
          <p:cNvPr id="31" name="Rectangle 30">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9522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56AF-EB04-B769-821D-6368EC3BC5A8}"/>
              </a:ext>
            </a:extLst>
          </p:cNvPr>
          <p:cNvSpPr>
            <a:spLocks noGrp="1"/>
          </p:cNvSpPr>
          <p:nvPr>
            <p:ph type="title"/>
          </p:nvPr>
        </p:nvSpPr>
        <p:spPr>
          <a:xfrm>
            <a:off x="643192" y="668028"/>
            <a:ext cx="3431919" cy="5215247"/>
          </a:xfrm>
        </p:spPr>
        <p:txBody>
          <a:bodyPr>
            <a:normAutofit/>
          </a:bodyPr>
          <a:lstStyle/>
          <a:p>
            <a:r>
              <a:rPr lang="en-US" sz="2800"/>
              <a:t>Pooling layer = Down Sampling</a:t>
            </a:r>
          </a:p>
        </p:txBody>
      </p:sp>
      <p:sp>
        <p:nvSpPr>
          <p:cNvPr id="3" name="Content Placeholder 2">
            <a:extLst>
              <a:ext uri="{FF2B5EF4-FFF2-40B4-BE49-F238E27FC236}">
                <a16:creationId xmlns:a16="http://schemas.microsoft.com/office/drawing/2014/main" id="{25BC1C52-021F-349E-2B44-42F3A2A65908}"/>
              </a:ext>
            </a:extLst>
          </p:cNvPr>
          <p:cNvSpPr>
            <a:spLocks noGrp="1"/>
          </p:cNvSpPr>
          <p:nvPr>
            <p:ph idx="1"/>
          </p:nvPr>
        </p:nvSpPr>
        <p:spPr>
          <a:xfrm>
            <a:off x="4719485" y="668029"/>
            <a:ext cx="6828142" cy="3353365"/>
          </a:xfrm>
        </p:spPr>
        <p:txBody>
          <a:bodyPr>
            <a:normAutofit/>
          </a:bodyPr>
          <a:lstStyle/>
          <a:p>
            <a:pPr marL="0" indent="0">
              <a:lnSpc>
                <a:spcPct val="90000"/>
              </a:lnSpc>
              <a:buNone/>
            </a:pPr>
            <a:endParaRPr lang="en-US" sz="1700"/>
          </a:p>
          <a:p>
            <a:pPr marL="0" indent="0">
              <a:lnSpc>
                <a:spcPct val="90000"/>
              </a:lnSpc>
              <a:buNone/>
            </a:pPr>
            <a:endParaRPr lang="en-US" sz="1700"/>
          </a:p>
          <a:p>
            <a:pPr marL="0" indent="0">
              <a:lnSpc>
                <a:spcPct val="90000"/>
              </a:lnSpc>
              <a:buNone/>
            </a:pPr>
            <a:endParaRPr lang="en-US" sz="1700"/>
          </a:p>
          <a:p>
            <a:pPr marL="0" indent="0">
              <a:lnSpc>
                <a:spcPct val="90000"/>
              </a:lnSpc>
              <a:buNone/>
            </a:pPr>
            <a:endParaRPr lang="en-US" sz="1700"/>
          </a:p>
          <a:p>
            <a:pPr marL="0" indent="0">
              <a:lnSpc>
                <a:spcPct val="90000"/>
              </a:lnSpc>
              <a:buNone/>
            </a:pPr>
            <a:endParaRPr lang="en-US" sz="1700"/>
          </a:p>
          <a:p>
            <a:pPr marL="0" indent="0">
              <a:lnSpc>
                <a:spcPct val="90000"/>
              </a:lnSpc>
              <a:buNone/>
            </a:pPr>
            <a:endParaRPr lang="en-US" sz="1700" b="0" i="0">
              <a:effectLst/>
              <a:latin typeface="Nunito" panose="020F0502020204030204" pitchFamily="2" charset="0"/>
            </a:endParaRPr>
          </a:p>
          <a:p>
            <a:pPr marL="0" indent="0">
              <a:lnSpc>
                <a:spcPct val="90000"/>
              </a:lnSpc>
              <a:buNone/>
            </a:pPr>
            <a:r>
              <a:rPr lang="en-US" sz="1700" b="0" i="0">
                <a:effectLst/>
                <a:latin typeface="Nunito" panose="020F0502020204030204" pitchFamily="2" charset="0"/>
              </a:rPr>
              <a:t>selects the maximum element from the region of the feature map covered by the filter.</a:t>
            </a:r>
          </a:p>
          <a:p>
            <a:pPr marL="0" indent="0">
              <a:lnSpc>
                <a:spcPct val="90000"/>
              </a:lnSpc>
              <a:buNone/>
            </a:pPr>
            <a:r>
              <a:rPr lang="en-US" sz="1700">
                <a:effectLst/>
                <a:latin typeface="Nunito" panose="020F0502020204030204" pitchFamily="2" charset="0"/>
              </a:rPr>
              <a:t>The output would be Feature maps that holds most prominent features of the Previous feature maps</a:t>
            </a:r>
            <a:endParaRPr lang="en-US" sz="1700"/>
          </a:p>
        </p:txBody>
      </p:sp>
      <p:pic>
        <p:nvPicPr>
          <p:cNvPr id="5" name="Picture 4" descr="A diagram of a pool filter&#10;&#10;Description automatically generated">
            <a:extLst>
              <a:ext uri="{FF2B5EF4-FFF2-40B4-BE49-F238E27FC236}">
                <a16:creationId xmlns:a16="http://schemas.microsoft.com/office/drawing/2014/main" id="{3834165A-DA33-E353-470C-7E37BD2DC6DC}"/>
              </a:ext>
            </a:extLst>
          </p:cNvPr>
          <p:cNvPicPr>
            <a:picLocks noChangeAspect="1"/>
          </p:cNvPicPr>
          <p:nvPr/>
        </p:nvPicPr>
        <p:blipFill>
          <a:blip r:embed="rId3"/>
          <a:stretch>
            <a:fillRect/>
          </a:stretch>
        </p:blipFill>
        <p:spPr>
          <a:xfrm>
            <a:off x="6057273" y="4244980"/>
            <a:ext cx="4545855" cy="16478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0469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A76F-EADE-ACF6-AB86-8791FC6CE2FA}"/>
              </a:ext>
            </a:extLst>
          </p:cNvPr>
          <p:cNvSpPr>
            <a:spLocks noGrp="1"/>
          </p:cNvSpPr>
          <p:nvPr>
            <p:ph type="title"/>
          </p:nvPr>
        </p:nvSpPr>
        <p:spPr>
          <a:xfrm>
            <a:off x="1207477" y="-141177"/>
            <a:ext cx="10058400" cy="1371600"/>
          </a:xfrm>
        </p:spPr>
        <p:txBody>
          <a:bodyPr>
            <a:normAutofit/>
          </a:bodyPr>
          <a:lstStyle/>
          <a:p>
            <a:r>
              <a:rPr lang="en-US" sz="2400" dirty="0"/>
              <a:t>Fully Connected Layer</a:t>
            </a:r>
          </a:p>
        </p:txBody>
      </p:sp>
      <p:sp>
        <p:nvSpPr>
          <p:cNvPr id="3" name="Content Placeholder 2">
            <a:extLst>
              <a:ext uri="{FF2B5EF4-FFF2-40B4-BE49-F238E27FC236}">
                <a16:creationId xmlns:a16="http://schemas.microsoft.com/office/drawing/2014/main" id="{089CF20D-0158-0608-6346-A7C2139A45F5}"/>
              </a:ext>
            </a:extLst>
          </p:cNvPr>
          <p:cNvSpPr>
            <a:spLocks noGrp="1"/>
          </p:cNvSpPr>
          <p:nvPr>
            <p:ph idx="1"/>
          </p:nvPr>
        </p:nvSpPr>
        <p:spPr>
          <a:xfrm>
            <a:off x="663191" y="773723"/>
            <a:ext cx="10462009" cy="5261317"/>
          </a:xfrm>
        </p:spPr>
        <p:txBody>
          <a:bodyPr/>
          <a:lstStyle/>
          <a:p>
            <a:r>
              <a:rPr lang="en-US" dirty="0"/>
              <a:t>Post multiple convolution and pooling : 1D Vector</a:t>
            </a:r>
          </a:p>
          <a:p>
            <a:r>
              <a:rPr lang="en-US" dirty="0"/>
              <a:t>This layer combines the features and makes the final decision.</a:t>
            </a:r>
          </a:p>
          <a:p>
            <a:r>
              <a:rPr lang="en-US" dirty="0"/>
              <a:t>Using activation function (such as sigmoid for binary classification).</a:t>
            </a:r>
          </a:p>
          <a:p>
            <a:r>
              <a:rPr lang="en-US" dirty="0"/>
              <a:t>Flattened Vector: [0.2, 0.8, 0.5, 0.7] * Fully Connected Layer[[0.1, 0.4, 0.3, 0.2]]</a:t>
            </a:r>
          </a:p>
          <a:p>
            <a:r>
              <a:rPr lang="en-US" dirty="0"/>
              <a:t>This results in (0.2*0.1) + (0.8*0.4) + (0.5*0.3) + (0.7*0.2) = 0.51</a:t>
            </a:r>
          </a:p>
        </p:txBody>
      </p:sp>
      <p:pic>
        <p:nvPicPr>
          <p:cNvPr id="5" name="Picture 4" descr="A diagram of a network&#10;&#10;Description automatically generated">
            <a:extLst>
              <a:ext uri="{FF2B5EF4-FFF2-40B4-BE49-F238E27FC236}">
                <a16:creationId xmlns:a16="http://schemas.microsoft.com/office/drawing/2014/main" id="{EB0E6739-8AC8-2BCE-ECB2-CD4727A622C9}"/>
              </a:ext>
            </a:extLst>
          </p:cNvPr>
          <p:cNvPicPr>
            <a:picLocks noChangeAspect="1"/>
          </p:cNvPicPr>
          <p:nvPr/>
        </p:nvPicPr>
        <p:blipFill>
          <a:blip r:embed="rId2"/>
          <a:stretch>
            <a:fillRect/>
          </a:stretch>
        </p:blipFill>
        <p:spPr>
          <a:xfrm>
            <a:off x="663191" y="2754550"/>
            <a:ext cx="8302023" cy="3280490"/>
          </a:xfrm>
          <a:prstGeom prst="rect">
            <a:avLst/>
          </a:prstGeom>
        </p:spPr>
      </p:pic>
    </p:spTree>
    <p:extLst>
      <p:ext uri="{BB962C8B-B14F-4D97-AF65-F5344CB8AC3E}">
        <p14:creationId xmlns:p14="http://schemas.microsoft.com/office/powerpoint/2010/main" val="2521202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581F8-1E3E-0A9E-C4EB-060A679E091E}"/>
              </a:ext>
            </a:extLst>
          </p:cNvPr>
          <p:cNvSpPr>
            <a:spLocks noGrp="1"/>
          </p:cNvSpPr>
          <p:nvPr>
            <p:ph type="title"/>
          </p:nvPr>
        </p:nvSpPr>
        <p:spPr>
          <a:xfrm>
            <a:off x="1451579" y="804519"/>
            <a:ext cx="9603275" cy="1049235"/>
          </a:xfrm>
        </p:spPr>
        <p:txBody>
          <a:bodyPr>
            <a:normAutofit/>
          </a:bodyPr>
          <a:lstStyle/>
          <a:p>
            <a:r>
              <a:rPr lang="en-US" dirty="0"/>
              <a:t>Output Layer</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1B6B04ED-8F43-7792-B975-6EF40DAB996C}"/>
              </a:ext>
            </a:extLst>
          </p:cNvPr>
          <p:cNvGraphicFramePr>
            <a:graphicFrameLocks noGrp="1"/>
          </p:cNvGraphicFramePr>
          <p:nvPr>
            <p:ph idx="1"/>
            <p:extLst>
              <p:ext uri="{D42A27DB-BD31-4B8C-83A1-F6EECF244321}">
                <p14:modId xmlns:p14="http://schemas.microsoft.com/office/powerpoint/2010/main" val="1711288292"/>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10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8EDD-AF8C-6A8F-B2C7-A5F90290A702}"/>
              </a:ext>
            </a:extLst>
          </p:cNvPr>
          <p:cNvSpPr>
            <a:spLocks noGrp="1"/>
          </p:cNvSpPr>
          <p:nvPr>
            <p:ph type="title"/>
          </p:nvPr>
        </p:nvSpPr>
        <p:spPr/>
        <p:txBody>
          <a:bodyPr/>
          <a:lstStyle/>
          <a:p>
            <a:r>
              <a:rPr lang="en-US" sz="3200" dirty="0"/>
              <a:t>Training Process: Train the model through 10 epochs</a:t>
            </a:r>
          </a:p>
        </p:txBody>
      </p:sp>
      <p:pic>
        <p:nvPicPr>
          <p:cNvPr id="5" name="Content Placeholder 4" descr="A screenshot of a computer&#10;&#10;Description automatically generated">
            <a:extLst>
              <a:ext uri="{FF2B5EF4-FFF2-40B4-BE49-F238E27FC236}">
                <a16:creationId xmlns:a16="http://schemas.microsoft.com/office/drawing/2014/main" id="{68D28840-BD04-A0D3-A5C0-ABB2FAC22F17}"/>
              </a:ext>
            </a:extLst>
          </p:cNvPr>
          <p:cNvPicPr>
            <a:picLocks noGrp="1" noChangeAspect="1"/>
          </p:cNvPicPr>
          <p:nvPr>
            <p:ph idx="1"/>
          </p:nvPr>
        </p:nvPicPr>
        <p:blipFill>
          <a:blip r:embed="rId2"/>
          <a:stretch>
            <a:fillRect/>
          </a:stretch>
        </p:blipFill>
        <p:spPr>
          <a:xfrm>
            <a:off x="2710088" y="2031582"/>
            <a:ext cx="5894623" cy="2299258"/>
          </a:xfrm>
        </p:spPr>
      </p:pic>
      <p:pic>
        <p:nvPicPr>
          <p:cNvPr id="7" name="Picture 6" descr="A screenshot of a computer&#10;&#10;Description automatically generated">
            <a:extLst>
              <a:ext uri="{FF2B5EF4-FFF2-40B4-BE49-F238E27FC236}">
                <a16:creationId xmlns:a16="http://schemas.microsoft.com/office/drawing/2014/main" id="{D73F655D-9B82-1EA3-6683-E19361F32114}"/>
              </a:ext>
            </a:extLst>
          </p:cNvPr>
          <p:cNvPicPr>
            <a:picLocks noChangeAspect="1"/>
          </p:cNvPicPr>
          <p:nvPr/>
        </p:nvPicPr>
        <p:blipFill>
          <a:blip r:embed="rId3"/>
          <a:stretch>
            <a:fillRect/>
          </a:stretch>
        </p:blipFill>
        <p:spPr>
          <a:xfrm>
            <a:off x="1047312" y="4521759"/>
            <a:ext cx="10097375" cy="2217612"/>
          </a:xfrm>
          <a:prstGeom prst="rect">
            <a:avLst/>
          </a:prstGeom>
        </p:spPr>
      </p:pic>
    </p:spTree>
    <p:extLst>
      <p:ext uri="{BB962C8B-B14F-4D97-AF65-F5344CB8AC3E}">
        <p14:creationId xmlns:p14="http://schemas.microsoft.com/office/powerpoint/2010/main" val="24964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75EA-65EA-6AF1-3DB5-1C8BAA57697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Model Evaluation</a:t>
            </a:r>
          </a:p>
        </p:txBody>
      </p:sp>
      <p:sp>
        <p:nvSpPr>
          <p:cNvPr id="3" name="Content Placeholder 2">
            <a:extLst>
              <a:ext uri="{FF2B5EF4-FFF2-40B4-BE49-F238E27FC236}">
                <a16:creationId xmlns:a16="http://schemas.microsoft.com/office/drawing/2014/main" id="{B86689CE-6BE3-85F5-A939-D604FB8212BE}"/>
              </a:ext>
            </a:extLst>
          </p:cNvPr>
          <p:cNvSpPr>
            <a:spLocks noGrp="1"/>
          </p:cNvSpPr>
          <p:nvPr>
            <p:ph idx="1"/>
          </p:nvPr>
        </p:nvSpPr>
        <p:spPr>
          <a:xfrm>
            <a:off x="8029319" y="917725"/>
            <a:ext cx="3424739" cy="4852362"/>
          </a:xfrm>
        </p:spPr>
        <p:txBody>
          <a:bodyPr anchor="ctr">
            <a:normAutofit fontScale="85000" lnSpcReduction="20000"/>
          </a:bodyPr>
          <a:lstStyle/>
          <a:p>
            <a:endParaRPr lang="en-US" sz="1700" dirty="0">
              <a:solidFill>
                <a:srgbClr val="FFFFFF"/>
              </a:solidFill>
            </a:endParaRPr>
          </a:p>
          <a:p>
            <a:r>
              <a:rPr lang="en-US" sz="1700" dirty="0">
                <a:solidFill>
                  <a:srgbClr val="FFFFFF"/>
                </a:solidFill>
              </a:rPr>
              <a:t>Two primary evaluation metrics</a:t>
            </a:r>
          </a:p>
          <a:p>
            <a:r>
              <a:rPr lang="en-US" sz="1700" dirty="0">
                <a:solidFill>
                  <a:srgbClr val="FFFFFF"/>
                </a:solidFill>
              </a:rPr>
              <a:t>Accuracy and Confusion Matrix</a:t>
            </a:r>
          </a:p>
          <a:p>
            <a:endParaRPr lang="en-US" sz="1700" dirty="0">
              <a:solidFill>
                <a:srgbClr val="FFFFFF"/>
              </a:solidFill>
            </a:endParaRPr>
          </a:p>
          <a:p>
            <a:endParaRPr lang="en-US" sz="1700" dirty="0">
              <a:solidFill>
                <a:srgbClr val="FFFFFF"/>
              </a:solidFill>
            </a:endParaRPr>
          </a:p>
          <a:p>
            <a:endParaRPr lang="en-US" sz="1700" dirty="0">
              <a:solidFill>
                <a:srgbClr val="FFFFFF"/>
              </a:solidFill>
            </a:endParaRPr>
          </a:p>
          <a:p>
            <a:endParaRPr lang="en-US" sz="1700" dirty="0">
              <a:solidFill>
                <a:srgbClr val="FFFFFF"/>
              </a:solidFill>
            </a:endParaRPr>
          </a:p>
          <a:p>
            <a:endParaRPr lang="en-US" sz="1700" dirty="0">
              <a:solidFill>
                <a:srgbClr val="FFFFFF"/>
              </a:solidFill>
            </a:endParaRPr>
          </a:p>
          <a:p>
            <a:endParaRPr lang="en-US" sz="1700" dirty="0">
              <a:solidFill>
                <a:srgbClr val="FFFFFF"/>
              </a:solidFill>
            </a:endParaRPr>
          </a:p>
          <a:p>
            <a:r>
              <a:rPr lang="en-US" sz="1700" dirty="0">
                <a:solidFill>
                  <a:srgbClr val="FFFFFF"/>
                </a:solidFill>
              </a:rPr>
              <a:t>The  model achieved an accuracy of 89% on the test set, meaning it correctly classified 89 out of every 100 X-ray images.</a:t>
            </a:r>
          </a:p>
          <a:p>
            <a:endParaRPr lang="en-US" sz="1700" dirty="0">
              <a:solidFill>
                <a:srgbClr val="FFFFFF"/>
              </a:solidFill>
            </a:endParaRPr>
          </a:p>
          <a:p>
            <a:endParaRPr lang="en-US" sz="1700" dirty="0">
              <a:solidFill>
                <a:srgbClr val="FFFFFF"/>
              </a:solidFill>
            </a:endParaRPr>
          </a:p>
        </p:txBody>
      </p:sp>
      <p:pic>
        <p:nvPicPr>
          <p:cNvPr id="4" name="Picture 3" descr="A screenshot of a computer&#10;&#10;Description automatically generated">
            <a:extLst>
              <a:ext uri="{FF2B5EF4-FFF2-40B4-BE49-F238E27FC236}">
                <a16:creationId xmlns:a16="http://schemas.microsoft.com/office/drawing/2014/main" id="{ED8828A1-E32B-79EF-25D5-7AD58E9736AC}"/>
              </a:ext>
            </a:extLst>
          </p:cNvPr>
          <p:cNvPicPr>
            <a:picLocks noChangeAspect="1"/>
          </p:cNvPicPr>
          <p:nvPr/>
        </p:nvPicPr>
        <p:blipFill>
          <a:blip r:embed="rId2"/>
          <a:srcRect l="98" r="62096"/>
          <a:stretch/>
        </p:blipFill>
        <p:spPr>
          <a:xfrm>
            <a:off x="327547" y="321733"/>
            <a:ext cx="7058306" cy="4107392"/>
          </a:xfrm>
          <a:prstGeom prst="rect">
            <a:avLst/>
          </a:prstGeom>
        </p:spPr>
      </p:pic>
    </p:spTree>
    <p:extLst>
      <p:ext uri="{BB962C8B-B14F-4D97-AF65-F5344CB8AC3E}">
        <p14:creationId xmlns:p14="http://schemas.microsoft.com/office/powerpoint/2010/main" val="400077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FFB1-EB14-A95C-E2EE-BCA9F1AF2248}"/>
              </a:ext>
            </a:extLst>
          </p:cNvPr>
          <p:cNvSpPr>
            <a:spLocks noGrp="1"/>
          </p:cNvSpPr>
          <p:nvPr>
            <p:ph type="title"/>
          </p:nvPr>
        </p:nvSpPr>
        <p:spPr>
          <a:xfrm>
            <a:off x="2611809" y="271306"/>
            <a:ext cx="7858574" cy="633046"/>
          </a:xfrm>
        </p:spPr>
        <p:txBody>
          <a:bodyPr/>
          <a:lstStyle/>
          <a:p>
            <a:r>
              <a:rPr lang="en-US" dirty="0"/>
              <a:t>Accuracy Curves</a:t>
            </a:r>
          </a:p>
        </p:txBody>
      </p:sp>
      <p:sp>
        <p:nvSpPr>
          <p:cNvPr id="3" name="Content Placeholder 2">
            <a:extLst>
              <a:ext uri="{FF2B5EF4-FFF2-40B4-BE49-F238E27FC236}">
                <a16:creationId xmlns:a16="http://schemas.microsoft.com/office/drawing/2014/main" id="{DE38B234-F169-8BB4-F111-953528409337}"/>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r>
              <a:rPr lang="en-US" dirty="0"/>
              <a:t>The graphs suggest that minor gaps between training and validation curves suggest that model is performing well and there is less chance of overfitting.</a:t>
            </a:r>
          </a:p>
        </p:txBody>
      </p:sp>
      <p:pic>
        <p:nvPicPr>
          <p:cNvPr id="5" name="Picture 4" descr="A graph of a line and a line&#10;&#10;Description automatically generated with medium confidence">
            <a:extLst>
              <a:ext uri="{FF2B5EF4-FFF2-40B4-BE49-F238E27FC236}">
                <a16:creationId xmlns:a16="http://schemas.microsoft.com/office/drawing/2014/main" id="{00DFECE0-1D0F-4DBD-2D1B-C17FC8F32AD4}"/>
              </a:ext>
            </a:extLst>
          </p:cNvPr>
          <p:cNvPicPr>
            <a:picLocks noChangeAspect="1"/>
          </p:cNvPicPr>
          <p:nvPr/>
        </p:nvPicPr>
        <p:blipFill>
          <a:blip r:embed="rId2"/>
          <a:stretch>
            <a:fillRect/>
          </a:stretch>
        </p:blipFill>
        <p:spPr>
          <a:xfrm>
            <a:off x="1378168" y="963185"/>
            <a:ext cx="9777307" cy="3665538"/>
          </a:xfrm>
          <a:prstGeom prst="rect">
            <a:avLst/>
          </a:prstGeom>
        </p:spPr>
      </p:pic>
    </p:spTree>
    <p:extLst>
      <p:ext uri="{BB962C8B-B14F-4D97-AF65-F5344CB8AC3E}">
        <p14:creationId xmlns:p14="http://schemas.microsoft.com/office/powerpoint/2010/main" val="183376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EB28459-4D0B-149E-516C-4FF1AE2027BF}"/>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Results</a:t>
            </a:r>
          </a:p>
        </p:txBody>
      </p:sp>
      <p:sp>
        <p:nvSpPr>
          <p:cNvPr id="3" name="Content Placeholder 2">
            <a:extLst>
              <a:ext uri="{FF2B5EF4-FFF2-40B4-BE49-F238E27FC236}">
                <a16:creationId xmlns:a16="http://schemas.microsoft.com/office/drawing/2014/main" id="{DEA42DB7-60B1-314D-4626-85691779A7A7}"/>
              </a:ext>
            </a:extLst>
          </p:cNvPr>
          <p:cNvSpPr>
            <a:spLocks noGrp="1"/>
          </p:cNvSpPr>
          <p:nvPr>
            <p:ph idx="1"/>
          </p:nvPr>
        </p:nvSpPr>
        <p:spPr>
          <a:xfrm>
            <a:off x="673754" y="2160590"/>
            <a:ext cx="3973943" cy="3440110"/>
          </a:xfrm>
        </p:spPr>
        <p:txBody>
          <a:bodyPr>
            <a:normAutofit/>
          </a:bodyPr>
          <a:lstStyle/>
          <a:p>
            <a:r>
              <a:rPr lang="en-US">
                <a:solidFill>
                  <a:schemeClr val="bg1"/>
                </a:solidFill>
              </a:rPr>
              <a:t>The confusion matrix depicts that the model has a high recall rate, meaning it can be considered at identifying actual fractures. </a:t>
            </a:r>
          </a:p>
          <a:p>
            <a:endParaRPr lang="en-US">
              <a:solidFill>
                <a:schemeClr val="bg1"/>
              </a:solidFill>
            </a:endParaRPr>
          </a:p>
          <a:p>
            <a:pPr marL="0" indent="0">
              <a:buNone/>
            </a:pPr>
            <a:endParaRPr lang="en-US">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EB77D912-8932-6F87-A0FD-A15CEFFB6DE7}"/>
              </a:ext>
            </a:extLst>
          </p:cNvPr>
          <p:cNvPicPr>
            <a:picLocks noChangeAspect="1"/>
          </p:cNvPicPr>
          <p:nvPr/>
        </p:nvPicPr>
        <p:blipFill>
          <a:blip r:embed="rId2"/>
          <a:stretch>
            <a:fillRect/>
          </a:stretch>
        </p:blipFill>
        <p:spPr>
          <a:xfrm>
            <a:off x="6096001" y="1461783"/>
            <a:ext cx="5143500" cy="3921918"/>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63492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6870-E71C-6620-87E5-70D53D6110BA}"/>
              </a:ext>
            </a:extLst>
          </p:cNvPr>
          <p:cNvSpPr>
            <a:spLocks noGrp="1"/>
          </p:cNvSpPr>
          <p:nvPr>
            <p:ph type="title"/>
          </p:nvPr>
        </p:nvSpPr>
        <p:spPr>
          <a:xfrm>
            <a:off x="1451580" y="804519"/>
            <a:ext cx="4325112" cy="1049235"/>
          </a:xfrm>
        </p:spPr>
        <p:txBody>
          <a:bodyPr>
            <a:normAutofit/>
          </a:bodyPr>
          <a:lstStyle/>
          <a:p>
            <a:r>
              <a:rPr lang="en-US" sz="2800"/>
              <a:t>Challenges</a:t>
            </a:r>
          </a:p>
        </p:txBody>
      </p:sp>
      <p:sp>
        <p:nvSpPr>
          <p:cNvPr id="3" name="Content Placeholder 2">
            <a:extLst>
              <a:ext uri="{FF2B5EF4-FFF2-40B4-BE49-F238E27FC236}">
                <a16:creationId xmlns:a16="http://schemas.microsoft.com/office/drawing/2014/main" id="{D89EF963-0A47-5F92-C5A1-8B452BD9E777}"/>
              </a:ext>
            </a:extLst>
          </p:cNvPr>
          <p:cNvSpPr>
            <a:spLocks noGrp="1"/>
          </p:cNvSpPr>
          <p:nvPr>
            <p:ph idx="1"/>
          </p:nvPr>
        </p:nvSpPr>
        <p:spPr>
          <a:xfrm>
            <a:off x="1451579" y="2015732"/>
            <a:ext cx="4325113" cy="4074172"/>
          </a:xfrm>
        </p:spPr>
        <p:txBody>
          <a:bodyPr>
            <a:normAutofit fontScale="92500"/>
          </a:bodyPr>
          <a:lstStyle/>
          <a:p>
            <a:pPr>
              <a:lnSpc>
                <a:spcPct val="110000"/>
              </a:lnSpc>
            </a:pPr>
            <a:r>
              <a:rPr lang="en-US" sz="1700"/>
              <a:t>Locating the exact point of fracture. </a:t>
            </a:r>
          </a:p>
          <a:p>
            <a:pPr>
              <a:lnSpc>
                <a:spcPct val="110000"/>
              </a:lnSpc>
            </a:pPr>
            <a:r>
              <a:rPr lang="en-US" sz="1700"/>
              <a:t>Lack of concise and clear result because it used heatmap.(Gradient weighted-class activation map.)</a:t>
            </a:r>
          </a:p>
          <a:p>
            <a:pPr>
              <a:lnSpc>
                <a:spcPct val="110000"/>
              </a:lnSpc>
            </a:pPr>
            <a:r>
              <a:rPr lang="en-US" sz="1700" b="0" i="0">
                <a:effectLst/>
                <a:latin typeface="+mj-lt"/>
              </a:rPr>
              <a:t>The Grad-CAM technique utilizes the gradients of the classification score with respect to the final convolutional feature map, to identify the parts of an input image that most impact the classification score. </a:t>
            </a:r>
          </a:p>
          <a:p>
            <a:pPr>
              <a:lnSpc>
                <a:spcPct val="110000"/>
              </a:lnSpc>
            </a:pPr>
            <a:r>
              <a:rPr lang="en-US" sz="1700" b="0" i="0">
                <a:effectLst/>
                <a:latin typeface="+mj-lt"/>
              </a:rPr>
              <a:t>The places where this gradient is large are exactly the places where the final score depends most on the data</a:t>
            </a:r>
            <a:endParaRPr lang="en-US" sz="1700">
              <a:latin typeface="+mj-lt"/>
            </a:endParaRPr>
          </a:p>
        </p:txBody>
      </p:sp>
      <p:pic>
        <p:nvPicPr>
          <p:cNvPr id="7" name="Picture 6">
            <a:extLst>
              <a:ext uri="{FF2B5EF4-FFF2-40B4-BE49-F238E27FC236}">
                <a16:creationId xmlns:a16="http://schemas.microsoft.com/office/drawing/2014/main" id="{6DEBDB47-096F-6E86-D164-E1A335101BB9}"/>
              </a:ext>
            </a:extLst>
          </p:cNvPr>
          <p:cNvPicPr>
            <a:picLocks noChangeAspect="1"/>
          </p:cNvPicPr>
          <p:nvPr/>
        </p:nvPicPr>
        <p:blipFill>
          <a:blip r:embed="rId2"/>
          <a:stretch>
            <a:fillRect/>
          </a:stretch>
        </p:blipFill>
        <p:spPr>
          <a:xfrm>
            <a:off x="6443757" y="804519"/>
            <a:ext cx="4585071" cy="5285385"/>
          </a:xfrm>
          <a:prstGeom prst="rect">
            <a:avLst/>
          </a:prstGeom>
        </p:spPr>
      </p:pic>
    </p:spTree>
    <p:extLst>
      <p:ext uri="{BB962C8B-B14F-4D97-AF65-F5344CB8AC3E}">
        <p14:creationId xmlns:p14="http://schemas.microsoft.com/office/powerpoint/2010/main" val="244717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The radiologic figure of a skeleton">
            <a:extLst>
              <a:ext uri="{FF2B5EF4-FFF2-40B4-BE49-F238E27FC236}">
                <a16:creationId xmlns:a16="http://schemas.microsoft.com/office/drawing/2014/main" id="{7DC4D0EC-806E-44AD-C4FA-B45142F3C126}"/>
              </a:ext>
            </a:extLst>
          </p:cNvPr>
          <p:cNvPicPr>
            <a:picLocks noChangeAspect="1"/>
          </p:cNvPicPr>
          <p:nvPr/>
        </p:nvPicPr>
        <p:blipFill>
          <a:blip r:embed="rId3">
            <a:duotone>
              <a:prstClr val="black"/>
              <a:schemeClr val="accent5">
                <a:tint val="45000"/>
                <a:satMod val="400000"/>
              </a:schemeClr>
            </a:duotone>
            <a:alphaModFix amt="15000"/>
          </a:blip>
          <a:srcRect t="7547" b="7547"/>
          <a:stretch/>
        </p:blipFill>
        <p:spPr>
          <a:xfrm>
            <a:off x="20" y="10"/>
            <a:ext cx="12191980" cy="6857990"/>
          </a:xfrm>
          <a:prstGeom prst="rect">
            <a:avLst/>
          </a:prstGeom>
        </p:spPr>
      </p:pic>
      <p:sp>
        <p:nvSpPr>
          <p:cNvPr id="2" name="Title 1">
            <a:extLst>
              <a:ext uri="{FF2B5EF4-FFF2-40B4-BE49-F238E27FC236}">
                <a16:creationId xmlns:a16="http://schemas.microsoft.com/office/drawing/2014/main" id="{ADEBC3FF-20DC-C4A5-1446-A22A3D3F19E6}"/>
              </a:ext>
            </a:extLst>
          </p:cNvPr>
          <p:cNvSpPr>
            <a:spLocks noGrp="1"/>
          </p:cNvSpPr>
          <p:nvPr>
            <p:ph type="title"/>
          </p:nvPr>
        </p:nvSpPr>
        <p:spPr>
          <a:xfrm>
            <a:off x="646111" y="452718"/>
            <a:ext cx="9404723" cy="1400530"/>
          </a:xfrm>
        </p:spPr>
        <p:txBody>
          <a:bodyPr>
            <a:normAutofit/>
          </a:bodyPr>
          <a:lstStyle/>
          <a:p>
            <a:r>
              <a:rPr lang="en-US"/>
              <a:t>Introduction</a:t>
            </a:r>
          </a:p>
        </p:txBody>
      </p:sp>
      <p:sp>
        <p:nvSpPr>
          <p:cNvPr id="16" name="Rectangle 15">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8F104DD-E5A3-26F7-15BE-E9B4F1A2D00C}"/>
              </a:ext>
            </a:extLst>
          </p:cNvPr>
          <p:cNvSpPr>
            <a:spLocks noGrp="1"/>
          </p:cNvSpPr>
          <p:nvPr>
            <p:ph idx="1"/>
          </p:nvPr>
        </p:nvSpPr>
        <p:spPr>
          <a:xfrm>
            <a:off x="1103312" y="2052918"/>
            <a:ext cx="8946541" cy="4195481"/>
          </a:xfrm>
        </p:spPr>
        <p:txBody>
          <a:bodyPr anchor="ctr">
            <a:normAutofit/>
          </a:bodyPr>
          <a:lstStyle/>
          <a:p>
            <a:r>
              <a:rPr lang="en-US"/>
              <a:t>Why is fracture detection essential???</a:t>
            </a:r>
          </a:p>
          <a:p>
            <a:r>
              <a:rPr lang="en-US"/>
              <a:t>Manually detecting fractures can be prone to human error and time-consuming.</a:t>
            </a:r>
          </a:p>
          <a:p>
            <a:r>
              <a:rPr lang="en-US"/>
              <a:t>Build a machine learning model that classifies bone fractures from X-ray images.</a:t>
            </a:r>
          </a:p>
          <a:p>
            <a:pPr marL="0" indent="0">
              <a:buNone/>
            </a:pPr>
            <a:r>
              <a:rPr lang="en-US"/>
              <a:t> </a:t>
            </a:r>
          </a:p>
          <a:p>
            <a:endParaRPr lang="en-US"/>
          </a:p>
        </p:txBody>
      </p:sp>
    </p:spTree>
    <p:extLst>
      <p:ext uri="{BB962C8B-B14F-4D97-AF65-F5344CB8AC3E}">
        <p14:creationId xmlns:p14="http://schemas.microsoft.com/office/powerpoint/2010/main" val="201183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CBB6-C52A-DA45-8903-8114EF29FDA9}"/>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0D1F3EFC-B521-5755-CF8E-4E5021752CE2}"/>
              </a:ext>
            </a:extLst>
          </p:cNvPr>
          <p:cNvSpPr>
            <a:spLocks noGrp="1"/>
          </p:cNvSpPr>
          <p:nvPr>
            <p:ph idx="1"/>
          </p:nvPr>
        </p:nvSpPr>
        <p:spPr/>
        <p:txBody>
          <a:bodyPr/>
          <a:lstStyle/>
          <a:p>
            <a:r>
              <a:rPr lang="en-US" dirty="0"/>
              <a:t>Extensive Research on CNN architecture and its application.</a:t>
            </a:r>
          </a:p>
          <a:p>
            <a:r>
              <a:rPr lang="en-US" dirty="0" err="1"/>
              <a:t>AlexNet</a:t>
            </a:r>
            <a:endParaRPr lang="en-US" dirty="0"/>
          </a:p>
          <a:p>
            <a:r>
              <a:rPr lang="en-US" dirty="0" err="1"/>
              <a:t>VGGNet</a:t>
            </a:r>
            <a:br>
              <a:rPr lang="en-US" dirty="0"/>
            </a:br>
            <a:r>
              <a:rPr lang="en-US" dirty="0" err="1"/>
              <a:t>ResNet</a:t>
            </a:r>
            <a:endParaRPr lang="en-US" dirty="0"/>
          </a:p>
          <a:p>
            <a:r>
              <a:rPr lang="en-US" dirty="0"/>
              <a:t>Potential research on developing a module that will locate the exact fracture point as well.</a:t>
            </a:r>
          </a:p>
          <a:p>
            <a:pPr marL="0" indent="0">
              <a:buNone/>
            </a:pPr>
            <a:endParaRPr lang="en-US" dirty="0"/>
          </a:p>
        </p:txBody>
      </p:sp>
    </p:spTree>
    <p:extLst>
      <p:ext uri="{BB962C8B-B14F-4D97-AF65-F5344CB8AC3E}">
        <p14:creationId xmlns:p14="http://schemas.microsoft.com/office/powerpoint/2010/main" val="2621883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939B-DBDC-C626-4225-51B03125314B}"/>
              </a:ext>
            </a:extLst>
          </p:cNvPr>
          <p:cNvSpPr>
            <a:spLocks noGrp="1"/>
          </p:cNvSpPr>
          <p:nvPr>
            <p:ph type="title"/>
          </p:nvPr>
        </p:nvSpPr>
        <p:spPr/>
        <p:txBody>
          <a:bodyPr>
            <a:normAutofit fontScale="90000"/>
          </a:bodyPr>
          <a:lstStyle/>
          <a:p>
            <a:r>
              <a:rPr lang="en-US" sz="2200"/>
              <a:t>Current Interface</a:t>
            </a:r>
            <a:br>
              <a:rPr lang="en-US" sz="2200"/>
            </a:br>
            <a:br>
              <a:rPr lang="en-US" sz="2200"/>
            </a:br>
            <a:endParaRPr lang="en-US" sz="2200"/>
          </a:p>
        </p:txBody>
      </p:sp>
      <p:sp>
        <p:nvSpPr>
          <p:cNvPr id="3" name="Content Placeholder 2">
            <a:extLst>
              <a:ext uri="{FF2B5EF4-FFF2-40B4-BE49-F238E27FC236}">
                <a16:creationId xmlns:a16="http://schemas.microsoft.com/office/drawing/2014/main" id="{D1A582D8-C7D4-798E-0573-5C5FCEEA14DA}"/>
              </a:ext>
            </a:extLst>
          </p:cNvPr>
          <p:cNvSpPr>
            <a:spLocks noGrp="1"/>
          </p:cNvSpPr>
          <p:nvPr>
            <p:ph idx="1"/>
          </p:nvPr>
        </p:nvSpPr>
        <p:spPr>
          <a:xfrm>
            <a:off x="6892299" y="2015734"/>
            <a:ext cx="4162555" cy="3450613"/>
          </a:xfrm>
        </p:spPr>
        <p:txBody>
          <a:bodyPr>
            <a:normAutofit/>
          </a:bodyPr>
          <a:lstStyle/>
          <a:p>
            <a:pPr rtl="0"/>
            <a:endParaRPr lang="en-US" b="0">
              <a:effectLst/>
            </a:endParaRPr>
          </a:p>
          <a:p>
            <a:br>
              <a:rPr lang="en-US"/>
            </a:br>
            <a:endParaRPr lang="en-US" b="1" i="0" u="none" strike="noStrike">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20AE470D-B3A7-5F7D-E177-F7E0E70014AF}"/>
              </a:ext>
            </a:extLst>
          </p:cNvPr>
          <p:cNvPicPr>
            <a:picLocks noChangeAspect="1"/>
          </p:cNvPicPr>
          <p:nvPr/>
        </p:nvPicPr>
        <p:blipFill>
          <a:blip r:embed="rId2"/>
          <a:stretch>
            <a:fillRect/>
          </a:stretch>
        </p:blipFill>
        <p:spPr>
          <a:xfrm>
            <a:off x="1451579" y="2389320"/>
            <a:ext cx="4960443" cy="2703441"/>
          </a:xfrm>
          <a:prstGeom prst="rect">
            <a:avLst/>
          </a:prstGeom>
        </p:spPr>
      </p:pic>
    </p:spTree>
    <p:extLst>
      <p:ext uri="{BB962C8B-B14F-4D97-AF65-F5344CB8AC3E}">
        <p14:creationId xmlns:p14="http://schemas.microsoft.com/office/powerpoint/2010/main" val="373829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87B50C-BA86-4F51-A3E5-EE1354FCE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E7DC5BDA-5569-44D1-B022-C75E74FC5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sp>
        <p:nvSpPr>
          <p:cNvPr id="2" name="Title 1">
            <a:extLst>
              <a:ext uri="{FF2B5EF4-FFF2-40B4-BE49-F238E27FC236}">
                <a16:creationId xmlns:a16="http://schemas.microsoft.com/office/drawing/2014/main" id="{C86564C6-8C7F-5608-67D6-F26E8B62644F}"/>
              </a:ext>
            </a:extLst>
          </p:cNvPr>
          <p:cNvSpPr>
            <a:spLocks noGrp="1"/>
          </p:cNvSpPr>
          <p:nvPr>
            <p:ph type="title"/>
          </p:nvPr>
        </p:nvSpPr>
        <p:spPr>
          <a:xfrm>
            <a:off x="1154953" y="973668"/>
            <a:ext cx="8761413" cy="706964"/>
          </a:xfrm>
        </p:spPr>
        <p:txBody>
          <a:bodyPr>
            <a:normAutofit/>
          </a:bodyPr>
          <a:lstStyle/>
          <a:p>
            <a:r>
              <a:rPr lang="en-US">
                <a:solidFill>
                  <a:srgbClr val="FFFFFF"/>
                </a:solidFill>
              </a:rPr>
              <a:t>Conclusion</a:t>
            </a:r>
          </a:p>
        </p:txBody>
      </p:sp>
      <p:sp>
        <p:nvSpPr>
          <p:cNvPr id="31" name="Rectangle 30">
            <a:extLst>
              <a:ext uri="{FF2B5EF4-FFF2-40B4-BE49-F238E27FC236}">
                <a16:creationId xmlns:a16="http://schemas.microsoft.com/office/drawing/2014/main" id="{D0125878-85CE-4A00-BA94-36987E341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53937665-C268-A898-DAC8-32C6C0CEE07B}"/>
              </a:ext>
            </a:extLst>
          </p:cNvPr>
          <p:cNvGraphicFramePr>
            <a:graphicFrameLocks noGrp="1"/>
          </p:cNvGraphicFramePr>
          <p:nvPr>
            <p:ph idx="1"/>
            <p:extLst>
              <p:ext uri="{D42A27DB-BD31-4B8C-83A1-F6EECF244321}">
                <p14:modId xmlns:p14="http://schemas.microsoft.com/office/powerpoint/2010/main" val="386989032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26257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AD6C6A1-37A6-CD36-1AB6-EF38AAD93603}"/>
              </a:ext>
            </a:extLst>
          </p:cNvPr>
          <p:cNvSpPr>
            <a:spLocks noGrp="1"/>
          </p:cNvSpPr>
          <p:nvPr>
            <p:ph type="title"/>
          </p:nvPr>
        </p:nvSpPr>
        <p:spPr>
          <a:xfrm>
            <a:off x="1451580" y="804520"/>
            <a:ext cx="5550355" cy="1049235"/>
          </a:xfrm>
        </p:spPr>
        <p:txBody>
          <a:bodyPr>
            <a:normAutofit/>
          </a:bodyPr>
          <a:lstStyle/>
          <a:p>
            <a:r>
              <a:rPr lang="en-US" dirty="0"/>
              <a:t>Deep Learning and Neural Network</a:t>
            </a:r>
          </a:p>
        </p:txBody>
      </p:sp>
      <p:sp>
        <p:nvSpPr>
          <p:cNvPr id="14" name="Rectangle 13">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08AB0C0-7F49-E04A-E8C9-ADE7ADE3210C}"/>
              </a:ext>
            </a:extLst>
          </p:cNvPr>
          <p:cNvSpPr>
            <a:spLocks noGrp="1"/>
          </p:cNvSpPr>
          <p:nvPr>
            <p:ph idx="1"/>
          </p:nvPr>
        </p:nvSpPr>
        <p:spPr>
          <a:xfrm>
            <a:off x="1451580" y="2015732"/>
            <a:ext cx="5550355" cy="3450613"/>
          </a:xfrm>
        </p:spPr>
        <p:txBody>
          <a:bodyPr>
            <a:normAutofit/>
          </a:bodyPr>
          <a:lstStyle/>
          <a:p>
            <a:pPr>
              <a:lnSpc>
                <a:spcPct val="110000"/>
              </a:lnSpc>
            </a:pPr>
            <a:r>
              <a:rPr lang="en-US" sz="1700" dirty="0"/>
              <a:t>Part of Machine Learning that aids machine to predict data through neurons.</a:t>
            </a:r>
          </a:p>
          <a:p>
            <a:pPr>
              <a:lnSpc>
                <a:spcPct val="110000"/>
              </a:lnSpc>
            </a:pPr>
            <a:r>
              <a:rPr lang="en-US" sz="1700" dirty="0"/>
              <a:t>Proven to  be effective:</a:t>
            </a:r>
          </a:p>
          <a:p>
            <a:pPr>
              <a:lnSpc>
                <a:spcPct val="110000"/>
              </a:lnSpc>
            </a:pPr>
            <a:r>
              <a:rPr lang="en-US" sz="1700" dirty="0"/>
              <a:t>Image Classification</a:t>
            </a:r>
          </a:p>
          <a:p>
            <a:pPr>
              <a:lnSpc>
                <a:spcPct val="110000"/>
              </a:lnSpc>
            </a:pPr>
            <a:r>
              <a:rPr lang="en-US" sz="1700" dirty="0"/>
              <a:t>Speech Recognition </a:t>
            </a:r>
          </a:p>
          <a:p>
            <a:pPr>
              <a:lnSpc>
                <a:spcPct val="110000"/>
              </a:lnSpc>
            </a:pPr>
            <a:r>
              <a:rPr lang="en-US" sz="1700" dirty="0"/>
              <a:t>Neural Network: Machine Learning Model designed to mimic human brain processing.</a:t>
            </a:r>
          </a:p>
          <a:p>
            <a:pPr>
              <a:lnSpc>
                <a:spcPct val="110000"/>
              </a:lnSpc>
            </a:pPr>
            <a:r>
              <a:rPr lang="en-US" sz="1700" dirty="0"/>
              <a:t>Consists of blocks of deep learning and neurons</a:t>
            </a:r>
          </a:p>
          <a:p>
            <a:pPr>
              <a:lnSpc>
                <a:spcPct val="110000"/>
              </a:lnSpc>
            </a:pPr>
            <a:r>
              <a:rPr lang="en-US" sz="1700" dirty="0"/>
              <a:t>Key Components: Neurons, Layers and Activate Functions</a:t>
            </a:r>
          </a:p>
          <a:p>
            <a:pPr>
              <a:lnSpc>
                <a:spcPct val="110000"/>
              </a:lnSpc>
            </a:pPr>
            <a:endParaRPr lang="en-US" sz="1700" dirty="0"/>
          </a:p>
          <a:p>
            <a:pPr>
              <a:lnSpc>
                <a:spcPct val="110000"/>
              </a:lnSpc>
            </a:pPr>
            <a:endParaRPr lang="en-US" sz="1700" dirty="0"/>
          </a:p>
          <a:p>
            <a:pPr>
              <a:lnSpc>
                <a:spcPct val="110000"/>
              </a:lnSpc>
            </a:pPr>
            <a:endParaRPr lang="en-US" sz="1700" dirty="0"/>
          </a:p>
        </p:txBody>
      </p:sp>
      <p:grpSp>
        <p:nvGrpSpPr>
          <p:cNvPr id="16" name="Group 15">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17" name="Rectangle 16">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ain">
            <a:extLst>
              <a:ext uri="{FF2B5EF4-FFF2-40B4-BE49-F238E27FC236}">
                <a16:creationId xmlns:a16="http://schemas.microsoft.com/office/drawing/2014/main" id="{C1C14500-91C1-2A79-5A53-AC80F3DF04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6373" y="1649879"/>
            <a:ext cx="2799103" cy="2799103"/>
          </a:xfrm>
          <a:prstGeom prst="rect">
            <a:avLst/>
          </a:prstGeom>
        </p:spPr>
      </p:pic>
      <p:pic>
        <p:nvPicPr>
          <p:cNvPr id="22" name="Picture 21">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613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AF797-16F0-6648-F776-3B5939722D2E}"/>
              </a:ext>
            </a:extLst>
          </p:cNvPr>
          <p:cNvSpPr>
            <a:spLocks noGrp="1"/>
          </p:cNvSpPr>
          <p:nvPr>
            <p:ph type="title"/>
          </p:nvPr>
        </p:nvSpPr>
        <p:spPr>
          <a:xfrm>
            <a:off x="640080" y="1371600"/>
            <a:ext cx="5737859" cy="1097280"/>
          </a:xfrm>
        </p:spPr>
        <p:txBody>
          <a:bodyPr>
            <a:normAutofit/>
          </a:bodyPr>
          <a:lstStyle/>
          <a:p>
            <a:r>
              <a:rPr lang="en-US" dirty="0"/>
              <a:t>What are CNNs</a:t>
            </a:r>
          </a:p>
        </p:txBody>
      </p:sp>
      <p:sp>
        <p:nvSpPr>
          <p:cNvPr id="3" name="Content Placeholder 2">
            <a:extLst>
              <a:ext uri="{FF2B5EF4-FFF2-40B4-BE49-F238E27FC236}">
                <a16:creationId xmlns:a16="http://schemas.microsoft.com/office/drawing/2014/main" id="{7F31EB01-11E6-F5F9-DCA3-C318891AEFF0}"/>
              </a:ext>
            </a:extLst>
          </p:cNvPr>
          <p:cNvSpPr>
            <a:spLocks noGrp="1"/>
          </p:cNvSpPr>
          <p:nvPr>
            <p:ph idx="1"/>
          </p:nvPr>
        </p:nvSpPr>
        <p:spPr>
          <a:xfrm>
            <a:off x="640080" y="2633236"/>
            <a:ext cx="5737860" cy="3666980"/>
          </a:xfrm>
        </p:spPr>
        <p:txBody>
          <a:bodyPr>
            <a:normAutofit/>
          </a:bodyPr>
          <a:lstStyle/>
          <a:p>
            <a:pPr>
              <a:lnSpc>
                <a:spcPct val="110000"/>
              </a:lnSpc>
            </a:pPr>
            <a:r>
              <a:rPr lang="en-US" sz="1600"/>
              <a:t>Neural networks designed to process pixel data</a:t>
            </a:r>
          </a:p>
          <a:p>
            <a:pPr>
              <a:lnSpc>
                <a:spcPct val="110000"/>
              </a:lnSpc>
            </a:pPr>
            <a:r>
              <a:rPr lang="en-US" sz="1600"/>
              <a:t>Effective for image recognition tasks</a:t>
            </a:r>
          </a:p>
          <a:p>
            <a:pPr>
              <a:lnSpc>
                <a:spcPct val="110000"/>
              </a:lnSpc>
            </a:pPr>
            <a:r>
              <a:rPr lang="en-US" sz="1600"/>
              <a:t>Uses convolutional layers to extract features from images</a:t>
            </a:r>
          </a:p>
          <a:p>
            <a:pPr>
              <a:lnSpc>
                <a:spcPct val="110000"/>
              </a:lnSpc>
            </a:pPr>
            <a:endParaRPr lang="en-US" sz="1600"/>
          </a:p>
          <a:p>
            <a:pPr>
              <a:lnSpc>
                <a:spcPct val="110000"/>
              </a:lnSpc>
            </a:pPr>
            <a:r>
              <a:rPr lang="en-US" sz="1600"/>
              <a:t>Used in Image Classification</a:t>
            </a:r>
          </a:p>
          <a:p>
            <a:pPr marL="0" indent="0">
              <a:lnSpc>
                <a:spcPct val="110000"/>
              </a:lnSpc>
              <a:buNone/>
            </a:pPr>
            <a:r>
              <a:rPr lang="en-US" sz="1600"/>
              <a:t>Identifying features like edges, textures, patterns from images</a:t>
            </a:r>
          </a:p>
          <a:p>
            <a:pPr marL="0" indent="0">
              <a:lnSpc>
                <a:spcPct val="110000"/>
              </a:lnSpc>
              <a:buNone/>
            </a:pPr>
            <a:endParaRPr lang="en-US" sz="1600"/>
          </a:p>
          <a:p>
            <a:pPr marL="0" indent="0">
              <a:lnSpc>
                <a:spcPct val="110000"/>
              </a:lnSpc>
              <a:buNone/>
            </a:pPr>
            <a:r>
              <a:rPr lang="en-US" sz="1600"/>
              <a:t>Useful for this project because, it can identify pattern in X-Ray images that classify them as fractured or not fractured.</a:t>
            </a:r>
          </a:p>
          <a:p>
            <a:pPr>
              <a:lnSpc>
                <a:spcPct val="110000"/>
              </a:lnSpc>
            </a:pPr>
            <a:endParaRPr lang="en-US" sz="160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08C59C-6C8C-7685-28C1-852CC261172C}"/>
              </a:ext>
            </a:extLst>
          </p:cNvPr>
          <p:cNvPicPr>
            <a:picLocks noChangeAspect="1"/>
          </p:cNvPicPr>
          <p:nvPr/>
        </p:nvPicPr>
        <p:blipFill>
          <a:blip r:embed="rId2"/>
          <a:srcRect l="2897" r="18436"/>
          <a:stretch/>
        </p:blipFill>
        <p:spPr>
          <a:xfrm>
            <a:off x="7224663" y="914400"/>
            <a:ext cx="4236860" cy="5385816"/>
          </a:xfrm>
          <a:prstGeom prst="rect">
            <a:avLst/>
          </a:prstGeom>
        </p:spPr>
      </p:pic>
    </p:spTree>
    <p:extLst>
      <p:ext uri="{BB962C8B-B14F-4D97-AF65-F5344CB8AC3E}">
        <p14:creationId xmlns:p14="http://schemas.microsoft.com/office/powerpoint/2010/main" val="337750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99E7A-3A4D-250C-477B-FE74DE2873A2}"/>
              </a:ext>
            </a:extLst>
          </p:cNvPr>
          <p:cNvSpPr>
            <a:spLocks noGrp="1"/>
          </p:cNvSpPr>
          <p:nvPr>
            <p:ph type="title"/>
          </p:nvPr>
        </p:nvSpPr>
        <p:spPr/>
        <p:txBody>
          <a:bodyPr/>
          <a:lstStyle/>
          <a:p>
            <a:r>
              <a:rPr lang="en-US" dirty="0"/>
              <a:t>CNN Further Explanation</a:t>
            </a:r>
          </a:p>
        </p:txBody>
      </p:sp>
      <p:sp>
        <p:nvSpPr>
          <p:cNvPr id="5" name="Content Placeholder 4">
            <a:extLst>
              <a:ext uri="{FF2B5EF4-FFF2-40B4-BE49-F238E27FC236}">
                <a16:creationId xmlns:a16="http://schemas.microsoft.com/office/drawing/2014/main" id="{594C8DE4-EF90-D7C6-F633-E686FD132117}"/>
              </a:ext>
            </a:extLst>
          </p:cNvPr>
          <p:cNvSpPr>
            <a:spLocks noGrp="1"/>
          </p:cNvSpPr>
          <p:nvPr>
            <p:ph sz="half" idx="1"/>
          </p:nvPr>
        </p:nvSpPr>
        <p:spPr/>
        <p:txBody>
          <a:bodyPr>
            <a:normAutofit/>
          </a:bodyPr>
          <a:lstStyle/>
          <a:p>
            <a:r>
              <a:rPr lang="en-US" dirty="0"/>
              <a:t>Key Components:</a:t>
            </a:r>
          </a:p>
          <a:p>
            <a:r>
              <a:rPr lang="en-US" dirty="0"/>
              <a:t>Convolutional Layer: Core layer where the filter extract the feature(edges, lines, textures, other patterns)</a:t>
            </a:r>
          </a:p>
          <a:p>
            <a:r>
              <a:rPr lang="en-US" dirty="0"/>
              <a:t>Relu(Rectified Linear Unit): Assists the network to learn complex patterns by amplifying important features</a:t>
            </a:r>
          </a:p>
          <a:p>
            <a:endParaRPr lang="en-US" dirty="0"/>
          </a:p>
          <a:p>
            <a:endParaRPr lang="en-US" dirty="0"/>
          </a:p>
          <a:p>
            <a:endParaRPr lang="en-US" dirty="0"/>
          </a:p>
        </p:txBody>
      </p:sp>
      <p:sp>
        <p:nvSpPr>
          <p:cNvPr id="6" name="Content Placeholder 5">
            <a:extLst>
              <a:ext uri="{FF2B5EF4-FFF2-40B4-BE49-F238E27FC236}">
                <a16:creationId xmlns:a16="http://schemas.microsoft.com/office/drawing/2014/main" id="{CABCF1D4-7BF2-C558-E63A-1EFC3B48A416}"/>
              </a:ext>
            </a:extLst>
          </p:cNvPr>
          <p:cNvSpPr>
            <a:spLocks noGrp="1"/>
          </p:cNvSpPr>
          <p:nvPr>
            <p:ph sz="half" idx="2"/>
          </p:nvPr>
        </p:nvSpPr>
        <p:spPr/>
        <p:txBody>
          <a:bodyPr>
            <a:normAutofit/>
          </a:bodyPr>
          <a:lstStyle/>
          <a:p>
            <a:r>
              <a:rPr lang="en-US" dirty="0"/>
              <a:t>Pooling Layer: Reduces Dimensionality of feature maps </a:t>
            </a:r>
          </a:p>
          <a:p>
            <a:r>
              <a:rPr lang="en-US" dirty="0"/>
              <a:t>Fully Connected Layer: This layer aggregates the process to make final classification</a:t>
            </a:r>
          </a:p>
          <a:p>
            <a:r>
              <a:rPr lang="en-US" dirty="0"/>
              <a:t>Output Layer: Uses Sigmoid activation function to produce a probability score to predict</a:t>
            </a:r>
          </a:p>
          <a:p>
            <a:endParaRPr lang="en-US" dirty="0"/>
          </a:p>
        </p:txBody>
      </p:sp>
    </p:spTree>
    <p:extLst>
      <p:ext uri="{BB962C8B-B14F-4D97-AF65-F5344CB8AC3E}">
        <p14:creationId xmlns:p14="http://schemas.microsoft.com/office/powerpoint/2010/main" val="642581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9"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9"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40"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41"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42"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43"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44"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5" name="Title 4">
            <a:extLst>
              <a:ext uri="{FF2B5EF4-FFF2-40B4-BE49-F238E27FC236}">
                <a16:creationId xmlns:a16="http://schemas.microsoft.com/office/drawing/2014/main" id="{7973AB16-91EA-F0DE-8927-49565A87FA4F}"/>
              </a:ext>
            </a:extLst>
          </p:cNvPr>
          <p:cNvSpPr>
            <a:spLocks noGrp="1"/>
          </p:cNvSpPr>
          <p:nvPr>
            <p:ph type="title"/>
          </p:nvPr>
        </p:nvSpPr>
        <p:spPr>
          <a:xfrm>
            <a:off x="3962399" y="685800"/>
            <a:ext cx="7345891" cy="1413933"/>
          </a:xfrm>
        </p:spPr>
        <p:txBody>
          <a:bodyPr>
            <a:normAutofit/>
          </a:bodyPr>
          <a:lstStyle/>
          <a:p>
            <a:r>
              <a:rPr lang="en-US"/>
              <a:t>Choosing of Data</a:t>
            </a:r>
          </a:p>
        </p:txBody>
      </p:sp>
      <p:graphicFrame>
        <p:nvGraphicFramePr>
          <p:cNvPr id="27" name="Content Placeholder 5">
            <a:extLst>
              <a:ext uri="{FF2B5EF4-FFF2-40B4-BE49-F238E27FC236}">
                <a16:creationId xmlns:a16="http://schemas.microsoft.com/office/drawing/2014/main" id="{CE23770E-61CB-072F-6402-F177BA76E2E7}"/>
              </a:ext>
            </a:extLst>
          </p:cNvPr>
          <p:cNvGraphicFramePr>
            <a:graphicFrameLocks noGrp="1"/>
          </p:cNvGraphicFramePr>
          <p:nvPr>
            <p:ph idx="1"/>
            <p:extLst>
              <p:ext uri="{D42A27DB-BD31-4B8C-83A1-F6EECF244321}">
                <p14:modId xmlns:p14="http://schemas.microsoft.com/office/powerpoint/2010/main" val="1461274039"/>
              </p:ext>
            </p:extLst>
          </p:nvPr>
        </p:nvGraphicFramePr>
        <p:xfrm>
          <a:off x="3843867" y="2048933"/>
          <a:ext cx="7659156" cy="374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78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8E12-D6C3-277C-732F-F59E507A3F14}"/>
              </a:ext>
            </a:extLst>
          </p:cNvPr>
          <p:cNvSpPr>
            <a:spLocks noGrp="1"/>
          </p:cNvSpPr>
          <p:nvPr>
            <p:ph type="title"/>
          </p:nvPr>
        </p:nvSpPr>
        <p:spPr>
          <a:xfrm>
            <a:off x="1760706" y="685800"/>
            <a:ext cx="9742318" cy="1752599"/>
          </a:xfrm>
        </p:spPr>
        <p:txBody>
          <a:bodyPr>
            <a:normAutofit/>
          </a:bodyPr>
          <a:lstStyle/>
          <a:p>
            <a:r>
              <a:rPr lang="en-US" dirty="0"/>
              <a:t>Dataset Pre-Processing</a:t>
            </a:r>
          </a:p>
        </p:txBody>
      </p:sp>
      <p:graphicFrame>
        <p:nvGraphicFramePr>
          <p:cNvPr id="5" name="Content Placeholder 2">
            <a:extLst>
              <a:ext uri="{FF2B5EF4-FFF2-40B4-BE49-F238E27FC236}">
                <a16:creationId xmlns:a16="http://schemas.microsoft.com/office/drawing/2014/main" id="{B5528E3C-491A-208F-CB8E-B83A7CF5D7DF}"/>
              </a:ext>
            </a:extLst>
          </p:cNvPr>
          <p:cNvGraphicFramePr>
            <a:graphicFrameLocks noGrp="1"/>
          </p:cNvGraphicFramePr>
          <p:nvPr>
            <p:ph idx="1"/>
            <p:extLst>
              <p:ext uri="{D42A27DB-BD31-4B8C-83A1-F6EECF244321}">
                <p14:modId xmlns:p14="http://schemas.microsoft.com/office/powerpoint/2010/main" val="3878139289"/>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231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80A9-B5E3-6260-96D0-536412521F85}"/>
              </a:ext>
            </a:extLst>
          </p:cNvPr>
          <p:cNvSpPr>
            <a:spLocks noGrp="1"/>
          </p:cNvSpPr>
          <p:nvPr>
            <p:ph type="title"/>
          </p:nvPr>
        </p:nvSpPr>
        <p:spPr>
          <a:xfrm>
            <a:off x="1484312" y="685801"/>
            <a:ext cx="2816384" cy="380999"/>
          </a:xfrm>
        </p:spPr>
        <p:txBody>
          <a:bodyPr>
            <a:normAutofit fontScale="90000"/>
          </a:bodyPr>
          <a:lstStyle/>
          <a:p>
            <a:r>
              <a:rPr lang="en-US" dirty="0"/>
              <a:t>Roadmap</a:t>
            </a:r>
          </a:p>
        </p:txBody>
      </p:sp>
      <p:sp>
        <p:nvSpPr>
          <p:cNvPr id="3" name="Content Placeholder 2">
            <a:extLst>
              <a:ext uri="{FF2B5EF4-FFF2-40B4-BE49-F238E27FC236}">
                <a16:creationId xmlns:a16="http://schemas.microsoft.com/office/drawing/2014/main" id="{68543473-3B1C-DD58-E214-D3319543BD1E}"/>
              </a:ext>
            </a:extLst>
          </p:cNvPr>
          <p:cNvSpPr>
            <a:spLocks noGrp="1"/>
          </p:cNvSpPr>
          <p:nvPr>
            <p:ph idx="1"/>
          </p:nvPr>
        </p:nvSpPr>
        <p:spPr>
          <a:xfrm>
            <a:off x="688976" y="1306287"/>
            <a:ext cx="10814047" cy="4484913"/>
          </a:xfrm>
        </p:spPr>
        <p:txBody>
          <a:bodyPr>
            <a:normAutofit/>
          </a:bodyPr>
          <a:lstStyle/>
          <a:p>
            <a:pPr marL="0" indent="0">
              <a:buNone/>
            </a:pPr>
            <a:endParaRPr lang="en-US" sz="1400" dirty="0"/>
          </a:p>
          <a:p>
            <a:pPr marL="0" indent="0">
              <a:buNone/>
            </a:pPr>
            <a:endParaRPr lang="en-US" sz="1400" dirty="0"/>
          </a:p>
          <a:p>
            <a:pPr marL="0" indent="0">
              <a:buNone/>
            </a:pPr>
            <a:r>
              <a:rPr lang="en-US" sz="1400" dirty="0"/>
              <a:t>Image into NumPy array and get the labels</a:t>
            </a:r>
          </a:p>
          <a:p>
            <a:pPr marL="0" indent="0">
              <a:buNone/>
            </a:pPr>
            <a:r>
              <a:rPr lang="en-US" sz="1400" dirty="0"/>
              <a:t>From files fractured and not-fractured</a:t>
            </a:r>
          </a:p>
        </p:txBody>
      </p:sp>
      <p:pic>
        <p:nvPicPr>
          <p:cNvPr id="7" name="Picture 6">
            <a:extLst>
              <a:ext uri="{FF2B5EF4-FFF2-40B4-BE49-F238E27FC236}">
                <a16:creationId xmlns:a16="http://schemas.microsoft.com/office/drawing/2014/main" id="{F5E27988-BB09-3999-D2C5-AE2FCC845491}"/>
              </a:ext>
            </a:extLst>
          </p:cNvPr>
          <p:cNvPicPr>
            <a:picLocks noChangeAspect="1"/>
          </p:cNvPicPr>
          <p:nvPr/>
        </p:nvPicPr>
        <p:blipFill>
          <a:blip r:embed="rId2"/>
          <a:stretch>
            <a:fillRect/>
          </a:stretch>
        </p:blipFill>
        <p:spPr>
          <a:xfrm>
            <a:off x="4652386" y="43445"/>
            <a:ext cx="3882014" cy="3982682"/>
          </a:xfrm>
          <a:prstGeom prst="rect">
            <a:avLst/>
          </a:prstGeom>
        </p:spPr>
      </p:pic>
      <p:pic>
        <p:nvPicPr>
          <p:cNvPr id="9" name="Picture 8">
            <a:extLst>
              <a:ext uri="{FF2B5EF4-FFF2-40B4-BE49-F238E27FC236}">
                <a16:creationId xmlns:a16="http://schemas.microsoft.com/office/drawing/2014/main" id="{66A7B17A-15CB-C398-C510-A99714D08CC7}"/>
              </a:ext>
            </a:extLst>
          </p:cNvPr>
          <p:cNvPicPr>
            <a:picLocks noChangeAspect="1"/>
          </p:cNvPicPr>
          <p:nvPr/>
        </p:nvPicPr>
        <p:blipFill>
          <a:blip r:embed="rId3"/>
          <a:stretch>
            <a:fillRect/>
          </a:stretch>
        </p:blipFill>
        <p:spPr>
          <a:xfrm>
            <a:off x="688976" y="4145870"/>
            <a:ext cx="9335309" cy="2286198"/>
          </a:xfrm>
          <a:prstGeom prst="rect">
            <a:avLst/>
          </a:prstGeom>
        </p:spPr>
      </p:pic>
    </p:spTree>
    <p:extLst>
      <p:ext uri="{BB962C8B-B14F-4D97-AF65-F5344CB8AC3E}">
        <p14:creationId xmlns:p14="http://schemas.microsoft.com/office/powerpoint/2010/main" val="247671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7C2B-9EF4-C2E4-A606-27B490BB055D}"/>
              </a:ext>
            </a:extLst>
          </p:cNvPr>
          <p:cNvSpPr>
            <a:spLocks noGrp="1"/>
          </p:cNvSpPr>
          <p:nvPr>
            <p:ph type="title"/>
          </p:nvPr>
        </p:nvSpPr>
        <p:spPr/>
        <p:txBody>
          <a:bodyPr/>
          <a:lstStyle/>
          <a:p>
            <a:r>
              <a:rPr lang="en-US" dirty="0"/>
              <a:t>CNN Architecture overview</a:t>
            </a:r>
          </a:p>
        </p:txBody>
      </p:sp>
      <p:pic>
        <p:nvPicPr>
          <p:cNvPr id="5" name="Content Placeholder 4" descr="A diagram of a computer program&#10;&#10;Description automatically generated with medium confidence">
            <a:extLst>
              <a:ext uri="{FF2B5EF4-FFF2-40B4-BE49-F238E27FC236}">
                <a16:creationId xmlns:a16="http://schemas.microsoft.com/office/drawing/2014/main" id="{FFAF9074-7CC1-67BE-ABC9-86C7477C839B}"/>
              </a:ext>
            </a:extLst>
          </p:cNvPr>
          <p:cNvPicPr>
            <a:picLocks noGrp="1" noChangeAspect="1"/>
          </p:cNvPicPr>
          <p:nvPr>
            <p:ph idx="1"/>
          </p:nvPr>
        </p:nvPicPr>
        <p:blipFill>
          <a:blip r:embed="rId2"/>
          <a:stretch>
            <a:fillRect/>
          </a:stretch>
        </p:blipFill>
        <p:spPr>
          <a:xfrm>
            <a:off x="1653155" y="2202816"/>
            <a:ext cx="8885690" cy="3635055"/>
          </a:xfrm>
        </p:spPr>
      </p:pic>
    </p:spTree>
    <p:extLst>
      <p:ext uri="{BB962C8B-B14F-4D97-AF65-F5344CB8AC3E}">
        <p14:creationId xmlns:p14="http://schemas.microsoft.com/office/powerpoint/2010/main" val="3559868049"/>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9.jpeg"/></Relationships>
</file>

<file path=ppt/theme/_rels/theme12.xml.rels><?xml version="1.0" encoding="UTF-8" standalone="yes"?>
<Relationships xmlns="http://schemas.openxmlformats.org/package/2006/relationships"><Relationship Id="rId1" Type="http://schemas.openxmlformats.org/officeDocument/2006/relationships/image" Target="../media/image11.jpeg"/></Relationships>
</file>

<file path=ppt/theme/_rels/theme14.xml.rels><?xml version="1.0" encoding="UTF-8" standalone="yes"?>
<Relationships xmlns="http://schemas.openxmlformats.org/package/2006/relationships"><Relationship Id="rId1" Type="http://schemas.openxmlformats.org/officeDocument/2006/relationships/image" Target="../media/image12.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DashVTI">
  <a:themeElements>
    <a:clrScheme name="AnalogousFromDarkSeedLeftStep">
      <a:dk1>
        <a:srgbClr val="000000"/>
      </a:dk1>
      <a:lt1>
        <a:srgbClr val="FFFFFF"/>
      </a:lt1>
      <a:dk2>
        <a:srgbClr val="1B2830"/>
      </a:dk2>
      <a:lt2>
        <a:srgbClr val="F0F3F1"/>
      </a:lt2>
      <a:accent1>
        <a:srgbClr val="E729C4"/>
      </a:accent1>
      <a:accent2>
        <a:srgbClr val="A817D5"/>
      </a:accent2>
      <a:accent3>
        <a:srgbClr val="6B29E7"/>
      </a:accent3>
      <a:accent4>
        <a:srgbClr val="333EDA"/>
      </a:accent4>
      <a:accent5>
        <a:srgbClr val="2985E7"/>
      </a:accent5>
      <a:accent6>
        <a:srgbClr val="17BDCF"/>
      </a:accent6>
      <a:hlink>
        <a:srgbClr val="3F68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10.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11.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1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4.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15.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6.xml><?xml version="1.0" encoding="utf-8"?>
<a:theme xmlns:a="http://schemas.openxmlformats.org/drawingml/2006/main" name="1_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7.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8.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9.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Default Theme</Template>
  <TotalTime>4621</TotalTime>
  <Words>938</Words>
  <Application>Microsoft Office PowerPoint</Application>
  <PresentationFormat>Widescreen</PresentationFormat>
  <Paragraphs>129</Paragraphs>
  <Slides>22</Slides>
  <Notes>0</Notes>
  <HiddenSlides>0</HiddenSlides>
  <MMClips>0</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22</vt:i4>
      </vt:variant>
    </vt:vector>
  </HeadingPairs>
  <TitlesOfParts>
    <vt:vector size="51" baseType="lpstr">
      <vt:lpstr>Adobe Gothic Std B</vt:lpstr>
      <vt:lpstr>Arial</vt:lpstr>
      <vt:lpstr>Century Gothic</vt:lpstr>
      <vt:lpstr>Corbel</vt:lpstr>
      <vt:lpstr>Garamond</vt:lpstr>
      <vt:lpstr>Gill Sans MT</vt:lpstr>
      <vt:lpstr>Grandview Display</vt:lpstr>
      <vt:lpstr>MS Shell Dlg 2</vt:lpstr>
      <vt:lpstr>Nunito</vt:lpstr>
      <vt:lpstr>Trebuchet MS</vt:lpstr>
      <vt:lpstr>Wingdings</vt:lpstr>
      <vt:lpstr>Wingdings 2</vt:lpstr>
      <vt:lpstr>Wingdings 3</vt:lpstr>
      <vt:lpstr>DashVTI</vt:lpstr>
      <vt:lpstr>Ion</vt:lpstr>
      <vt:lpstr>Gallery</vt:lpstr>
      <vt:lpstr>Wisp</vt:lpstr>
      <vt:lpstr>Parallax</vt:lpstr>
      <vt:lpstr>Frame</vt:lpstr>
      <vt:lpstr>Mesh</vt:lpstr>
      <vt:lpstr>Dividend</vt:lpstr>
      <vt:lpstr>1_Dividend</vt:lpstr>
      <vt:lpstr>Savon</vt:lpstr>
      <vt:lpstr>1_Gallery</vt:lpstr>
      <vt:lpstr>Quotable</vt:lpstr>
      <vt:lpstr>Facet</vt:lpstr>
      <vt:lpstr>Madison</vt:lpstr>
      <vt:lpstr>Ion Boardroom</vt:lpstr>
      <vt:lpstr>1_Ion Boardroom</vt:lpstr>
      <vt:lpstr>Bone Fracture Classification Using CNN</vt:lpstr>
      <vt:lpstr>Introduction</vt:lpstr>
      <vt:lpstr>Deep Learning and Neural Network</vt:lpstr>
      <vt:lpstr>What are CNNs</vt:lpstr>
      <vt:lpstr>CNN Further Explanation</vt:lpstr>
      <vt:lpstr>Choosing of Data</vt:lpstr>
      <vt:lpstr>Dataset Pre-Processing</vt:lpstr>
      <vt:lpstr>Roadmap</vt:lpstr>
      <vt:lpstr>CNN Architecture overview</vt:lpstr>
      <vt:lpstr>CNN Helps in classifying X-ray image as Fractured or not by feature extraction and mapping those feature to correct labels.</vt:lpstr>
      <vt:lpstr>Feature Map Cont. </vt:lpstr>
      <vt:lpstr>Pooling layer = Down Sampling</vt:lpstr>
      <vt:lpstr>Fully Connected Layer</vt:lpstr>
      <vt:lpstr>Output Layer</vt:lpstr>
      <vt:lpstr>Training Process: Train the model through 10 epochs</vt:lpstr>
      <vt:lpstr>Model Evaluation</vt:lpstr>
      <vt:lpstr>Accuracy Curves</vt:lpstr>
      <vt:lpstr>Results</vt:lpstr>
      <vt:lpstr>Challenges</vt:lpstr>
      <vt:lpstr>Future  Works</vt:lpstr>
      <vt:lpstr>Current Interface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Ashitosh Dhungana</dc:creator>
  <cp:lastModifiedBy>Ashitosh Dhungana</cp:lastModifiedBy>
  <cp:revision>1</cp:revision>
  <dcterms:created xsi:type="dcterms:W3CDTF">2024-10-25T08:22:07Z</dcterms:created>
  <dcterms:modified xsi:type="dcterms:W3CDTF">2024-10-28T13:23:29Z</dcterms:modified>
</cp:coreProperties>
</file>